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5"/>
  </p:notesMasterIdLst>
  <p:sldIdLst>
    <p:sldId id="256" r:id="rId2"/>
    <p:sldId id="260" r:id="rId3"/>
    <p:sldId id="262" r:id="rId4"/>
    <p:sldId id="258" r:id="rId5"/>
    <p:sldId id="257" r:id="rId6"/>
    <p:sldId id="264" r:id="rId7"/>
    <p:sldId id="265" r:id="rId8"/>
    <p:sldId id="267" r:id="rId9"/>
    <p:sldId id="268" r:id="rId10"/>
    <p:sldId id="269" r:id="rId11"/>
    <p:sldId id="266" r:id="rId12"/>
    <p:sldId id="26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4AA91-F722-7742-9040-BF13C3C4FD4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A8B17-3EA1-C145-885E-BC2C635B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5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</a:t>
            </a:r>
            <a:r>
              <a:rPr lang="en-US" baseline="0" dirty="0" smtClean="0"/>
              <a:t> not exceed 300 in 3.46 drop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8B17-3EA1-C145-885E-BC2C635B3B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0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3C77A5-5FFF-4FD5-B787-39CBB563DE5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04BCB5-4A1C-4788-955A-8469BCFD49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rtexcorp.com/impact-resistant-foam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Rawlings Football Helmet Accelerometer System: Final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Naomi </a:t>
            </a:r>
            <a:r>
              <a:rPr lang="en-US" dirty="0" err="1" smtClean="0"/>
              <a:t>Ebstein</a:t>
            </a:r>
            <a:endParaRPr lang="en-US" dirty="0" smtClean="0"/>
          </a:p>
          <a:p>
            <a:r>
              <a:rPr lang="en-US" sz="2000" dirty="0" smtClean="0"/>
              <a:t>Seth </a:t>
            </a:r>
            <a:r>
              <a:rPr lang="en-US" sz="2000" dirty="0" err="1" smtClean="0"/>
              <a:t>Bensussen</a:t>
            </a:r>
            <a:r>
              <a:rPr lang="en-US" sz="2000" dirty="0" smtClean="0"/>
              <a:t>, Amanda </a:t>
            </a:r>
            <a:r>
              <a:rPr lang="en-US" sz="2000" dirty="0" err="1" smtClean="0"/>
              <a:t>Pavlicek</a:t>
            </a:r>
            <a:endParaRPr lang="en-US" sz="2000" dirty="0" smtClean="0"/>
          </a:p>
          <a:p>
            <a:r>
              <a:rPr lang="en-US" sz="2000" dirty="0" smtClean="0"/>
              <a:t>Group 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726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had better data…</a:t>
            </a:r>
          </a:p>
          <a:p>
            <a:pPr lvl="1"/>
            <a:r>
              <a:rPr lang="en-US" dirty="0" smtClean="0"/>
              <a:t>Create a coordinate system to account for the angle from the center of gravity of the head</a:t>
            </a:r>
          </a:p>
          <a:p>
            <a:pPr lvl="1"/>
            <a:r>
              <a:rPr lang="en-US" dirty="0" smtClean="0"/>
              <a:t>Have transfer functions for each drop</a:t>
            </a:r>
          </a:p>
          <a:p>
            <a:pPr lvl="2"/>
            <a:r>
              <a:rPr lang="en-US" dirty="0" smtClean="0"/>
              <a:t>Each velocity and helmet angle</a:t>
            </a:r>
          </a:p>
          <a:p>
            <a:pPr lvl="1"/>
            <a:r>
              <a:rPr lang="en-US" dirty="0" smtClean="0"/>
              <a:t>Have more iterations to verify the algorithm</a:t>
            </a:r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No system has used just one accelerometer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Details of Analytic Designs: Normalizing Algorithm</a:t>
            </a:r>
          </a:p>
        </p:txBody>
      </p:sp>
    </p:spTree>
    <p:extLst>
      <p:ext uri="{BB962C8B-B14F-4D97-AF65-F5344CB8AC3E}">
        <p14:creationId xmlns:p14="http://schemas.microsoft.com/office/powerpoint/2010/main" val="20770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did not quite solve the problem</a:t>
            </a:r>
          </a:p>
          <a:p>
            <a:r>
              <a:rPr lang="en-US" dirty="0" smtClean="0"/>
              <a:t>Poor data</a:t>
            </a:r>
          </a:p>
          <a:p>
            <a:r>
              <a:rPr lang="en-US" dirty="0" smtClean="0"/>
              <a:t>With more time, better data is possible</a:t>
            </a:r>
          </a:p>
          <a:p>
            <a:r>
              <a:rPr lang="en-US" dirty="0" smtClean="0"/>
              <a:t>Future: optimize padding, get better data to see if normalizing algorithm can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does not always turn out as expected</a:t>
            </a:r>
          </a:p>
          <a:p>
            <a:r>
              <a:rPr lang="en-US" dirty="0" smtClean="0"/>
              <a:t>Time management and communication skills</a:t>
            </a:r>
          </a:p>
          <a:p>
            <a:r>
              <a:rPr lang="en-US" dirty="0" smtClean="0"/>
              <a:t>Seek help early and often from many different 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2667000"/>
            <a:ext cx="71662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08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US" dirty="0"/>
              <a:t>Brain injuries occur in ~1.5 million people in the US each year</a:t>
            </a:r>
          </a:p>
          <a:p>
            <a:pPr>
              <a:buClrTx/>
            </a:pPr>
            <a:r>
              <a:rPr lang="en-US" dirty="0"/>
              <a:t>300,000 of these are sports related CONCUSSIONS</a:t>
            </a:r>
          </a:p>
          <a:p>
            <a:pPr>
              <a:buClrTx/>
            </a:pPr>
            <a:r>
              <a:rPr lang="en-US" dirty="0"/>
              <a:t>NFL in 2011, 266 players out of 1,696 suffered CONCUSSIONS (~15%)</a:t>
            </a:r>
          </a:p>
          <a:p>
            <a:pPr>
              <a:buClrTx/>
            </a:pPr>
            <a:r>
              <a:rPr lang="en-US" dirty="0"/>
              <a:t>Over 2000 ex-football players file lawsuit against NFL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371600"/>
            <a:ext cx="4165600" cy="3124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600" y="48006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http://www.riders4helmets.com/</a:t>
            </a:r>
            <a:r>
              <a:rPr lang="en-US" sz="1000" dirty="0" err="1"/>
              <a:t>wp</a:t>
            </a:r>
            <a:r>
              <a:rPr lang="en-US" sz="1000" dirty="0"/>
              <a:t>-content/uploads/2011/04/012709concussion2_54304a.jpg</a:t>
            </a:r>
          </a:p>
        </p:txBody>
      </p:sp>
    </p:spTree>
    <p:extLst>
      <p:ext uri="{BB962C8B-B14F-4D97-AF65-F5344CB8AC3E}">
        <p14:creationId xmlns:p14="http://schemas.microsoft.com/office/powerpoint/2010/main" val="54763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Rawlings size large Impulse helmet</a:t>
            </a:r>
          </a:p>
          <a:p>
            <a:r>
              <a:rPr lang="en-US" sz="2400" dirty="0"/>
              <a:t>Single-unit tri-axial </a:t>
            </a:r>
            <a:r>
              <a:rPr lang="en-US" sz="2400" dirty="0" smtClean="0"/>
              <a:t>accelerometer with gyroscope </a:t>
            </a:r>
            <a:r>
              <a:rPr lang="en-US" sz="2400" dirty="0"/>
              <a:t>measuring linear and rotational acceleration</a:t>
            </a:r>
          </a:p>
          <a:p>
            <a:r>
              <a:rPr lang="en-US" sz="2400" dirty="0" smtClean="0"/>
              <a:t>Mounting: </a:t>
            </a:r>
            <a:r>
              <a:rPr lang="en-US" sz="2400" dirty="0" err="1" smtClean="0"/>
              <a:t>Velcroed</a:t>
            </a:r>
            <a:r>
              <a:rPr lang="en-US" sz="2400" dirty="0" smtClean="0"/>
              <a:t> to rear of helmet shell, covered by foam</a:t>
            </a:r>
          </a:p>
          <a:p>
            <a:r>
              <a:rPr lang="en-US" sz="2400" dirty="0" smtClean="0"/>
              <a:t>High </a:t>
            </a:r>
            <a:r>
              <a:rPr lang="en-US" sz="2400" dirty="0"/>
              <a:t>Density Foam: VN740</a:t>
            </a:r>
          </a:p>
          <a:p>
            <a:r>
              <a:rPr lang="en-US" sz="2400" dirty="0"/>
              <a:t>Foam Thickness: ½” (1.27 cm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Performance slightly decreased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Design Requirements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86400" y="3352800"/>
            <a:ext cx="3200400" cy="2514600"/>
            <a:chOff x="0" y="0"/>
            <a:chExt cx="4797631" cy="446512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66951"/>
              <a:ext cx="4797631" cy="16981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959429" y="878774"/>
              <a:ext cx="843148" cy="24819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41616" y="-445325"/>
              <a:ext cx="914400" cy="18050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ounded Rectangle 8"/>
            <p:cNvSpPr/>
            <p:nvPr/>
          </p:nvSpPr>
          <p:spPr>
            <a:xfrm>
              <a:off x="2113808" y="3336967"/>
              <a:ext cx="558140" cy="30875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93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Accelerometer</a:t>
            </a:r>
          </a:p>
          <a:p>
            <a:pPr lvl="1"/>
            <a:r>
              <a:rPr lang="en-US" dirty="0" smtClean="0"/>
              <a:t>Tri-axial accelerometer with gyroscope</a:t>
            </a:r>
          </a:p>
          <a:p>
            <a:pPr lvl="1"/>
            <a:r>
              <a:rPr lang="en-US" dirty="0" smtClean="0"/>
              <a:t>Being launched at trade show Jan 8-9 2013</a:t>
            </a:r>
          </a:p>
          <a:p>
            <a:pPr lvl="1"/>
            <a:r>
              <a:rPr lang="en-US" dirty="0" smtClean="0"/>
              <a:t>Deliveries will not begin until March</a:t>
            </a:r>
          </a:p>
          <a:p>
            <a:r>
              <a:rPr lang="en-US" dirty="0" smtClean="0"/>
              <a:t>Polycarbonate outer shell</a:t>
            </a:r>
          </a:p>
          <a:p>
            <a:pPr lvl="1"/>
            <a:r>
              <a:rPr lang="en-US" dirty="0" smtClean="0"/>
              <a:t>Lead time 60-90 days</a:t>
            </a:r>
          </a:p>
          <a:p>
            <a:r>
              <a:rPr lang="en-US" dirty="0" smtClean="0"/>
              <a:t>Cell-Flex Vinyl Nitrate Foam</a:t>
            </a:r>
          </a:p>
          <a:p>
            <a:pPr lvl="1"/>
            <a:r>
              <a:rPr lang="en-US" dirty="0" smtClean="0"/>
              <a:t>Lead time 60-90 days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Details of Chosen Design: Parts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971800"/>
            <a:ext cx="23622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80332" y="5181600"/>
            <a:ext cx="3111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3"/>
              </a:rPr>
              <a:t>http://www.dertexcorp.com/impact-resistant-foam.html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5450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Details of Analytic Designs: NOCSAE Testing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Details of Testing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Helmet Drop Angles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Tested at 4 velocities</a:t>
            </a:r>
          </a:p>
          <a:p>
            <a:pPr lvl="1"/>
            <a:r>
              <a:rPr lang="en-US" dirty="0" smtClean="0"/>
              <a:t>3.46 m/s</a:t>
            </a:r>
          </a:p>
          <a:p>
            <a:pPr lvl="1"/>
            <a:r>
              <a:rPr lang="en-US" dirty="0" smtClean="0"/>
              <a:t>4.23 m/s</a:t>
            </a:r>
          </a:p>
          <a:p>
            <a:pPr lvl="1"/>
            <a:r>
              <a:rPr lang="en-US" dirty="0" smtClean="0"/>
              <a:t>4.88 m/s</a:t>
            </a:r>
          </a:p>
          <a:p>
            <a:pPr lvl="1"/>
            <a:r>
              <a:rPr lang="en-US" dirty="0" smtClean="0"/>
              <a:t>5.46 m/s</a:t>
            </a:r>
          </a:p>
          <a:p>
            <a:r>
              <a:rPr lang="en-US" dirty="0" smtClean="0"/>
              <a:t>Tested at 6 angles</a:t>
            </a:r>
          </a:p>
          <a:p>
            <a:r>
              <a:rPr lang="en-US" dirty="0" smtClean="0"/>
              <a:t>Yields a Severity Index and Peak Acceleration</a:t>
            </a:r>
          </a:p>
          <a:p>
            <a:r>
              <a:rPr lang="en-US" dirty="0" smtClean="0"/>
              <a:t>Severity Index must not exceed 1200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/>
          <a:srcRect l="-32411" r="-32411"/>
          <a:stretch>
            <a:fillRect/>
          </a:stretch>
        </p:blipFill>
        <p:spPr bwMode="auto">
          <a:xfrm>
            <a:off x="4645025" y="1447800"/>
            <a:ext cx="4117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410200" y="5194756"/>
            <a:ext cx="2743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http://www.nocsae.org/standards/documents.html</a:t>
            </a:r>
          </a:p>
        </p:txBody>
      </p:sp>
    </p:spTree>
    <p:extLst>
      <p:ext uri="{BB962C8B-B14F-4D97-AF65-F5344CB8AC3E}">
        <p14:creationId xmlns:p14="http://schemas.microsoft.com/office/powerpoint/2010/main" val="44838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find a transfer function to normalize the data</a:t>
            </a:r>
          </a:p>
          <a:p>
            <a:r>
              <a:rPr lang="en-US" dirty="0" smtClean="0"/>
              <a:t>Convolution in MATLAB</a:t>
            </a:r>
          </a:p>
          <a:p>
            <a:r>
              <a:rPr lang="en-US" dirty="0" smtClean="0"/>
              <a:t>Problem: our data is really poor</a:t>
            </a:r>
          </a:p>
          <a:p>
            <a:pPr lvl="1"/>
            <a:r>
              <a:rPr lang="en-US" dirty="0" smtClean="0"/>
              <a:t>Not repeatable for the accelerometer</a:t>
            </a:r>
          </a:p>
          <a:p>
            <a:pPr lvl="1"/>
            <a:r>
              <a:rPr lang="en-US" dirty="0" smtClean="0"/>
              <a:t>Cannot get full waveform normal data because the system is broken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Details of Analytic Designs: </a:t>
            </a:r>
            <a:r>
              <a:rPr lang="en-US" dirty="0" smtClean="0"/>
              <a:t>Normalizing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71927"/>
              </p:ext>
            </p:extLst>
          </p:nvPr>
        </p:nvGraphicFramePr>
        <p:xfrm>
          <a:off x="609601" y="1600199"/>
          <a:ext cx="73914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8686"/>
                <a:gridCol w="1852017"/>
                <a:gridCol w="1852017"/>
                <a:gridCol w="1828680"/>
              </a:tblGrid>
              <a:tr h="5143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Helmet Angle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Data Source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SI STD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Peak Acceleration (G</a:t>
                      </a:r>
                      <a:r>
                        <a:rPr lang="en-US" sz="1200" dirty="0" smtClean="0">
                          <a:effectLst/>
                        </a:rPr>
                        <a:t>) STD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Front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Headform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5.03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2.52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Accelerometer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55.85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13.46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Front Boss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Headform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0.58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3.61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Accelerometer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54.34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5.97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Side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Headform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8.00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2.52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Accelerometer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262.38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14.20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Headform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14.01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1.53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Accelerometer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177.87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20.73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Rear Boss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Headform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4.04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6.43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Accelerometer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498.80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58.11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Crown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Headform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18.50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7.57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Accelerometer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308.78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17.67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Random (Behind Accelerometer)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Headform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7.81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1515" algn="ctr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5.13</a:t>
                      </a:r>
                      <a:r>
                        <a:rPr lang="en-US" sz="1200" dirty="0">
                          <a:effectLst/>
                        </a:rPr>
                        <a:t>	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Accelerometer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207.73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6.07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Details of Analytic Designs: Normalizing Algorithm</a:t>
            </a:r>
          </a:p>
        </p:txBody>
      </p:sp>
    </p:spTree>
    <p:extLst>
      <p:ext uri="{BB962C8B-B14F-4D97-AF65-F5344CB8AC3E}">
        <p14:creationId xmlns:p14="http://schemas.microsoft.com/office/powerpoint/2010/main" val="19473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Details of Analytic Designs: </a:t>
            </a:r>
            <a:r>
              <a:rPr lang="en-US" dirty="0" smtClean="0"/>
              <a:t>Normalizing Algorithm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 Data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Normalizing Algorithm</a:t>
            </a:r>
            <a:endParaRPr lang="en-US" dirty="0"/>
          </a:p>
        </p:txBody>
      </p:sp>
      <p:pic>
        <p:nvPicPr>
          <p:cNvPr id="12" name="Content Placeholder 11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96552"/>
            <a:ext cx="4041775" cy="3037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Content Placeholder 12"/>
          <p:cNvPicPr>
            <a:picLocks noGr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7148"/>
            <a:ext cx="4040188" cy="30367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4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Used MATLAB to find a transfer function matrix</a:t>
                </a:r>
              </a:p>
              <a:p>
                <a:pPr lvl="1"/>
                <a:r>
                  <a:rPr lang="en-US" dirty="0" smtClean="0"/>
                  <a:t>Needed to find a gain</a:t>
                </a:r>
              </a:p>
              <a:p>
                <a:r>
                  <a:rPr lang="en-US" dirty="0" smtClean="0"/>
                  <a:t>Curve fit the transfer function: Gaussian function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83.39∗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−2.753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0.394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sz="2000" i="1">
                        <a:latin typeface="Cambria Math"/>
                      </a:rPr>
                      <m:t>+4.992∗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−5.784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0.197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sz="2000" i="1">
                        <a:latin typeface="Cambria Math"/>
                      </a:rPr>
                      <m:t>+0.9747∗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−(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−7.915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0.923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400" dirty="0" smtClean="0"/>
                  <a:t>Comparing the maximum peaks: 3.6% error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Details of Analytic Designs: Normalizing Algorithm</a:t>
            </a:r>
          </a:p>
        </p:txBody>
      </p:sp>
    </p:spTree>
    <p:extLst>
      <p:ext uri="{BB962C8B-B14F-4D97-AF65-F5344CB8AC3E}">
        <p14:creationId xmlns:p14="http://schemas.microsoft.com/office/powerpoint/2010/main" val="33567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</TotalTime>
  <Words>537</Words>
  <Application>Microsoft Office PowerPoint</Application>
  <PresentationFormat>On-screen Show (4:3)</PresentationFormat>
  <Paragraphs>129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Rawlings Football Helmet Accelerometer System: Final Presentation</vt:lpstr>
      <vt:lpstr>Need</vt:lpstr>
      <vt:lpstr>Specific Design Requirements</vt:lpstr>
      <vt:lpstr>Specific Details of Chosen Design: Parts</vt:lpstr>
      <vt:lpstr>Specific Details of Analytic Designs: NOCSAE Testing</vt:lpstr>
      <vt:lpstr>Specific Details of Analytic Designs: Normalizing Algorithm</vt:lpstr>
      <vt:lpstr>Specific Details of Analytic Designs: Normalizing Algorithm</vt:lpstr>
      <vt:lpstr>Specific Details of Analytic Designs: Normalizing Algorithm</vt:lpstr>
      <vt:lpstr>Specific Details of Analytic Designs: Normalizing Algorithm</vt:lpstr>
      <vt:lpstr>Specific Details of Analytic Designs: Normalizing Algorithm</vt:lpstr>
      <vt:lpstr>Conclusions</vt:lpstr>
      <vt:lpstr>Lessons Learned</vt:lpstr>
      <vt:lpstr>PowerPoint Presentation</vt:lpstr>
    </vt:vector>
  </TitlesOfParts>
  <Company>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</dc:title>
  <dc:creator>Naomi Chaya Ebstein</dc:creator>
  <cp:lastModifiedBy>Naomi Chaya Ebstein</cp:lastModifiedBy>
  <cp:revision>9</cp:revision>
  <dcterms:created xsi:type="dcterms:W3CDTF">2012-12-01T19:51:16Z</dcterms:created>
  <dcterms:modified xsi:type="dcterms:W3CDTF">2012-12-05T04:53:09Z</dcterms:modified>
</cp:coreProperties>
</file>