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2"/>
  </p:notesMasterIdLst>
  <p:sldIdLst>
    <p:sldId id="256" r:id="rId2"/>
    <p:sldId id="257" r:id="rId3"/>
    <p:sldId id="265" r:id="rId4"/>
    <p:sldId id="266" r:id="rId5"/>
    <p:sldId id="261" r:id="rId6"/>
    <p:sldId id="274" r:id="rId7"/>
    <p:sldId id="260" r:id="rId8"/>
    <p:sldId id="267" r:id="rId9"/>
    <p:sldId id="268" r:id="rId10"/>
    <p:sldId id="275" r:id="rId11"/>
    <p:sldId id="259" r:id="rId12"/>
    <p:sldId id="269" r:id="rId13"/>
    <p:sldId id="270" r:id="rId14"/>
    <p:sldId id="271" r:id="rId15"/>
    <p:sldId id="272" r:id="rId16"/>
    <p:sldId id="263" r:id="rId17"/>
    <p:sldId id="278" r:id="rId18"/>
    <p:sldId id="262" r:id="rId19"/>
    <p:sldId id="264"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125" autoAdjust="0"/>
  </p:normalViewPr>
  <p:slideViewPr>
    <p:cSldViewPr>
      <p:cViewPr varScale="1">
        <p:scale>
          <a:sx n="59" d="100"/>
          <a:sy n="59" d="100"/>
        </p:scale>
        <p:origin x="-168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2F1D17-8212-4096-B984-13706299EA96}" type="datetimeFigureOut">
              <a:rPr lang="en-US" smtClean="0"/>
              <a:t>11/5/2012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5527CC-58D6-44DF-8A04-AE34AA9D3676}" type="slidenum">
              <a:rPr lang="en-US" smtClean="0"/>
              <a:t>‹#›</a:t>
            </a:fld>
            <a:endParaRPr lang="en-US"/>
          </a:p>
        </p:txBody>
      </p:sp>
    </p:spTree>
    <p:extLst>
      <p:ext uri="{BB962C8B-B14F-4D97-AF65-F5344CB8AC3E}">
        <p14:creationId xmlns:p14="http://schemas.microsoft.com/office/powerpoint/2010/main" val="2824540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we mentioned</a:t>
            </a:r>
            <a:r>
              <a:rPr lang="en-US" baseline="0" dirty="0" smtClean="0"/>
              <a:t> in our first presentation…….</a:t>
            </a:r>
          </a:p>
          <a:p>
            <a:endParaRPr lang="en-US" dirty="0"/>
          </a:p>
        </p:txBody>
      </p:sp>
      <p:sp>
        <p:nvSpPr>
          <p:cNvPr id="4" name="Slide Number Placeholder 3"/>
          <p:cNvSpPr>
            <a:spLocks noGrp="1"/>
          </p:cNvSpPr>
          <p:nvPr>
            <p:ph type="sldNum" sz="quarter" idx="10"/>
          </p:nvPr>
        </p:nvSpPr>
        <p:spPr/>
        <p:txBody>
          <a:bodyPr/>
          <a:lstStyle/>
          <a:p>
            <a:fld id="{AF5527CC-58D6-44DF-8A04-AE34AA9D3676}" type="slidenum">
              <a:rPr lang="en-US" smtClean="0"/>
              <a:t>2</a:t>
            </a:fld>
            <a:endParaRPr lang="en-US"/>
          </a:p>
        </p:txBody>
      </p:sp>
    </p:spTree>
    <p:extLst>
      <p:ext uri="{BB962C8B-B14F-4D97-AF65-F5344CB8AC3E}">
        <p14:creationId xmlns:p14="http://schemas.microsoft.com/office/powerpoint/2010/main" val="33598123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Compare data to baseline NOCSAE</a:t>
            </a:r>
            <a:r>
              <a:rPr lang="en-US" baseline="0" dirty="0" smtClean="0"/>
              <a:t> helmet drop data</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accelerometer was stuck to the VN740 foam with an adhesive to keep it from moving in the helmet.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PASSED</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Positive values in the table correlate to an increased value with the accelerometer in the helmet, while negative values show a decrease in value with the accelerometer.</a:t>
            </a:r>
            <a:endParaRPr lang="en-US" dirty="0"/>
          </a:p>
        </p:txBody>
      </p:sp>
      <p:sp>
        <p:nvSpPr>
          <p:cNvPr id="4" name="Slide Number Placeholder 3"/>
          <p:cNvSpPr>
            <a:spLocks noGrp="1"/>
          </p:cNvSpPr>
          <p:nvPr>
            <p:ph type="sldNum" sz="quarter" idx="10"/>
          </p:nvPr>
        </p:nvSpPr>
        <p:spPr/>
        <p:txBody>
          <a:bodyPr/>
          <a:lstStyle/>
          <a:p>
            <a:fld id="{AF5527CC-58D6-44DF-8A04-AE34AA9D3676}" type="slidenum">
              <a:rPr lang="en-US" smtClean="0"/>
              <a:t>11</a:t>
            </a:fld>
            <a:endParaRPr lang="en-US"/>
          </a:p>
        </p:txBody>
      </p:sp>
    </p:spTree>
    <p:extLst>
      <p:ext uri="{BB962C8B-B14F-4D97-AF65-F5344CB8AC3E}">
        <p14:creationId xmlns:p14="http://schemas.microsoft.com/office/powerpoint/2010/main" val="2696179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FAILED-too much</a:t>
            </a:r>
            <a:r>
              <a:rPr lang="en-US" baseline="0" dirty="0" smtClean="0"/>
              <a:t> padding removed; values above 100% greater than the baseline data</a:t>
            </a:r>
          </a:p>
          <a:p>
            <a:endParaRPr lang="en-US" baseline="0" dirty="0" smtClean="0"/>
          </a:p>
          <a:p>
            <a:r>
              <a:rPr lang="en-US" sz="1200" kern="1200" dirty="0" smtClean="0">
                <a:solidFill>
                  <a:schemeClr val="tx1"/>
                </a:solidFill>
                <a:effectLst/>
                <a:latin typeface="+mn-lt"/>
                <a:ea typeface="+mn-ea"/>
                <a:cs typeface="+mn-cs"/>
              </a:rPr>
              <a:t>Since mounting the accelerometer by embedding it in the padding resulted in a failure of the NOCSAE testing, it was determined that a mounting option similar to the quarterback communication system must be used. </a:t>
            </a:r>
            <a:endParaRPr lang="en-US" dirty="0"/>
          </a:p>
        </p:txBody>
      </p:sp>
      <p:sp>
        <p:nvSpPr>
          <p:cNvPr id="4" name="Slide Number Placeholder 3"/>
          <p:cNvSpPr>
            <a:spLocks noGrp="1"/>
          </p:cNvSpPr>
          <p:nvPr>
            <p:ph type="sldNum" sz="quarter" idx="10"/>
          </p:nvPr>
        </p:nvSpPr>
        <p:spPr/>
        <p:txBody>
          <a:bodyPr/>
          <a:lstStyle/>
          <a:p>
            <a:fld id="{AF5527CC-58D6-44DF-8A04-AE34AA9D3676}" type="slidenum">
              <a:rPr lang="en-US" smtClean="0"/>
              <a:t>12</a:t>
            </a:fld>
            <a:endParaRPr lang="en-US"/>
          </a:p>
        </p:txBody>
      </p:sp>
    </p:spTree>
    <p:extLst>
      <p:ext uri="{BB962C8B-B14F-4D97-AF65-F5344CB8AC3E}">
        <p14:creationId xmlns:p14="http://schemas.microsoft.com/office/powerpoint/2010/main" val="1789204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PASSED- </a:t>
            </a:r>
            <a:r>
              <a:rPr lang="en-US" sz="1200" kern="1200" dirty="0" smtClean="0">
                <a:solidFill>
                  <a:schemeClr val="tx1"/>
                </a:solidFill>
                <a:effectLst/>
                <a:latin typeface="+mn-lt"/>
                <a:ea typeface="+mn-ea"/>
                <a:cs typeface="+mn-cs"/>
              </a:rPr>
              <a:t>the greatest difference between the data from this test and the baseline was only 52% which is much lower than when the adhesive was used in the first test.</a:t>
            </a:r>
            <a:endParaRPr lang="en-US" dirty="0"/>
          </a:p>
        </p:txBody>
      </p:sp>
      <p:sp>
        <p:nvSpPr>
          <p:cNvPr id="4" name="Slide Number Placeholder 3"/>
          <p:cNvSpPr>
            <a:spLocks noGrp="1"/>
          </p:cNvSpPr>
          <p:nvPr>
            <p:ph type="sldNum" sz="quarter" idx="10"/>
          </p:nvPr>
        </p:nvSpPr>
        <p:spPr/>
        <p:txBody>
          <a:bodyPr/>
          <a:lstStyle/>
          <a:p>
            <a:fld id="{AF5527CC-58D6-44DF-8A04-AE34AA9D3676}" type="slidenum">
              <a:rPr lang="en-US" smtClean="0"/>
              <a:t>13</a:t>
            </a:fld>
            <a:endParaRPr lang="en-US"/>
          </a:p>
        </p:txBody>
      </p:sp>
    </p:spTree>
    <p:extLst>
      <p:ext uri="{BB962C8B-B14F-4D97-AF65-F5344CB8AC3E}">
        <p14:creationId xmlns:p14="http://schemas.microsoft.com/office/powerpoint/2010/main" val="10229521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Different Foam</a:t>
            </a:r>
          </a:p>
          <a:p>
            <a:endParaRPr lang="en-US" dirty="0" smtClean="0"/>
          </a:p>
          <a:p>
            <a:r>
              <a:rPr lang="en-US" sz="1200" kern="1200" dirty="0" smtClean="0">
                <a:solidFill>
                  <a:schemeClr val="tx1"/>
                </a:solidFill>
                <a:effectLst/>
                <a:latin typeface="+mn-lt"/>
                <a:ea typeface="+mn-ea"/>
                <a:cs typeface="+mn-cs"/>
              </a:rPr>
              <a:t>Because the purpose of the performance tests was to minimize the SI values and the VN740 foam only differed from the baseline SI values by a maximum of 52% as opposed to the 57% for the VN1000 foam, the VN740 foam was selected as the foam to be used in the mounting. </a:t>
            </a:r>
            <a:endParaRPr lang="en-US" dirty="0"/>
          </a:p>
        </p:txBody>
      </p:sp>
      <p:sp>
        <p:nvSpPr>
          <p:cNvPr id="4" name="Slide Number Placeholder 3"/>
          <p:cNvSpPr>
            <a:spLocks noGrp="1"/>
          </p:cNvSpPr>
          <p:nvPr>
            <p:ph type="sldNum" sz="quarter" idx="10"/>
          </p:nvPr>
        </p:nvSpPr>
        <p:spPr/>
        <p:txBody>
          <a:bodyPr/>
          <a:lstStyle/>
          <a:p>
            <a:fld id="{AF5527CC-58D6-44DF-8A04-AE34AA9D3676}" type="slidenum">
              <a:rPr lang="en-US" smtClean="0"/>
              <a:t>14</a:t>
            </a:fld>
            <a:endParaRPr lang="en-US"/>
          </a:p>
        </p:txBody>
      </p:sp>
    </p:spTree>
    <p:extLst>
      <p:ext uri="{BB962C8B-B14F-4D97-AF65-F5344CB8AC3E}">
        <p14:creationId xmlns:p14="http://schemas.microsoft.com/office/powerpoint/2010/main" val="18500170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With this knowledge, the last test was performed with the accelerometer sandwiched between two sheets of ¼ inch (0.64 cm) VN740 foam to try and minimize the distance between the accelerometer and the player’s head.</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Therefore, in terms of helmet performance, the ½ inch (1.27 cm) VN740 foam performs the best.</a:t>
            </a:r>
            <a:endParaRPr lang="en-US" dirty="0"/>
          </a:p>
        </p:txBody>
      </p:sp>
      <p:sp>
        <p:nvSpPr>
          <p:cNvPr id="4" name="Slide Number Placeholder 3"/>
          <p:cNvSpPr>
            <a:spLocks noGrp="1"/>
          </p:cNvSpPr>
          <p:nvPr>
            <p:ph type="sldNum" sz="quarter" idx="10"/>
          </p:nvPr>
        </p:nvSpPr>
        <p:spPr/>
        <p:txBody>
          <a:bodyPr/>
          <a:lstStyle/>
          <a:p>
            <a:fld id="{AF5527CC-58D6-44DF-8A04-AE34AA9D3676}" type="slidenum">
              <a:rPr lang="en-US" smtClean="0"/>
              <a:t>15</a:t>
            </a:fld>
            <a:endParaRPr lang="en-US"/>
          </a:p>
        </p:txBody>
      </p:sp>
    </p:spTree>
    <p:extLst>
      <p:ext uri="{BB962C8B-B14F-4D97-AF65-F5344CB8AC3E}">
        <p14:creationId xmlns:p14="http://schemas.microsoft.com/office/powerpoint/2010/main" val="2865688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5527CC-58D6-44DF-8A04-AE34AA9D3676}" type="slidenum">
              <a:rPr lang="en-US" smtClean="0"/>
              <a:t>19</a:t>
            </a:fld>
            <a:endParaRPr lang="en-US"/>
          </a:p>
        </p:txBody>
      </p:sp>
    </p:spTree>
    <p:extLst>
      <p:ext uri="{BB962C8B-B14F-4D97-AF65-F5344CB8AC3E}">
        <p14:creationId xmlns:p14="http://schemas.microsoft.com/office/powerpoint/2010/main" val="2718278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Football has a higher incidence of concussion than any other sport.</a:t>
            </a:r>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Chronic Traumatic Encephalopathy (CTE) is a progressive degenerative disease of the brain found in athletes (and others) with a history of repetitive brain trauma, including symptomatic concussions as well as asymptomatic </a:t>
            </a:r>
            <a:r>
              <a:rPr lang="en-US" sz="1200" b="0" i="0" kern="1200" dirty="0" err="1" smtClean="0">
                <a:solidFill>
                  <a:schemeClr val="tx1"/>
                </a:solidFill>
                <a:effectLst/>
                <a:latin typeface="+mn-lt"/>
                <a:ea typeface="+mn-ea"/>
                <a:cs typeface="+mn-cs"/>
              </a:rPr>
              <a:t>subconcussive</a:t>
            </a:r>
            <a:r>
              <a:rPr lang="en-US" sz="1200" b="0" i="0" kern="1200" dirty="0" smtClean="0">
                <a:solidFill>
                  <a:schemeClr val="tx1"/>
                </a:solidFill>
                <a:effectLst/>
                <a:latin typeface="+mn-lt"/>
                <a:ea typeface="+mn-ea"/>
                <a:cs typeface="+mn-cs"/>
              </a:rPr>
              <a:t> hits to the head. Buildup of abnormal protein called tau. Causes memory loss, confusion, eventually progressive dementia</a:t>
            </a:r>
            <a:endParaRPr lang="en-US" dirty="0"/>
          </a:p>
        </p:txBody>
      </p:sp>
      <p:sp>
        <p:nvSpPr>
          <p:cNvPr id="4" name="Slide Number Placeholder 3"/>
          <p:cNvSpPr>
            <a:spLocks noGrp="1"/>
          </p:cNvSpPr>
          <p:nvPr>
            <p:ph type="sldNum" sz="quarter" idx="10"/>
          </p:nvPr>
        </p:nvSpPr>
        <p:spPr/>
        <p:txBody>
          <a:bodyPr/>
          <a:lstStyle/>
          <a:p>
            <a:fld id="{AF5527CC-58D6-44DF-8A04-AE34AA9D3676}" type="slidenum">
              <a:rPr lang="en-US" smtClean="0"/>
              <a:t>3</a:t>
            </a:fld>
            <a:endParaRPr lang="en-US"/>
          </a:p>
        </p:txBody>
      </p:sp>
    </p:spTree>
    <p:extLst>
      <p:ext uri="{BB962C8B-B14F-4D97-AF65-F5344CB8AC3E}">
        <p14:creationId xmlns:p14="http://schemas.microsoft.com/office/powerpoint/2010/main" val="2980442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While measures have been taken to reduce the number of players who return to a game after a concussion, there are still plenty of incidences when this occurs. </a:t>
            </a:r>
            <a:endParaRPr lang="en-US" dirty="0"/>
          </a:p>
        </p:txBody>
      </p:sp>
      <p:sp>
        <p:nvSpPr>
          <p:cNvPr id="4" name="Slide Number Placeholder 3"/>
          <p:cNvSpPr>
            <a:spLocks noGrp="1"/>
          </p:cNvSpPr>
          <p:nvPr>
            <p:ph type="sldNum" sz="quarter" idx="10"/>
          </p:nvPr>
        </p:nvSpPr>
        <p:spPr/>
        <p:txBody>
          <a:bodyPr/>
          <a:lstStyle/>
          <a:p>
            <a:fld id="{AF5527CC-58D6-44DF-8A04-AE34AA9D3676}" type="slidenum">
              <a:rPr lang="en-US" smtClean="0"/>
              <a:t>4</a:t>
            </a:fld>
            <a:endParaRPr lang="en-US"/>
          </a:p>
        </p:txBody>
      </p:sp>
    </p:spTree>
    <p:extLst>
      <p:ext uri="{BB962C8B-B14F-4D97-AF65-F5344CB8AC3E}">
        <p14:creationId xmlns:p14="http://schemas.microsoft.com/office/powerpoint/2010/main" val="251877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5527CC-58D6-44DF-8A04-AE34AA9D3676}" type="slidenum">
              <a:rPr lang="en-US" smtClean="0"/>
              <a:t>5</a:t>
            </a:fld>
            <a:endParaRPr lang="en-US"/>
          </a:p>
        </p:txBody>
      </p:sp>
    </p:spTree>
    <p:extLst>
      <p:ext uri="{BB962C8B-B14F-4D97-AF65-F5344CB8AC3E}">
        <p14:creationId xmlns:p14="http://schemas.microsoft.com/office/powerpoint/2010/main" val="1989346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Battle Sports Science manufactures a product called the Impact Indicator, which is a chin strap that is attached to a football helmet, and is said to measure the force of impact. </a:t>
            </a:r>
            <a:endParaRPr lang="en-US" dirty="0"/>
          </a:p>
        </p:txBody>
      </p:sp>
      <p:sp>
        <p:nvSpPr>
          <p:cNvPr id="4" name="Slide Number Placeholder 3"/>
          <p:cNvSpPr>
            <a:spLocks noGrp="1"/>
          </p:cNvSpPr>
          <p:nvPr>
            <p:ph type="sldNum" sz="quarter" idx="10"/>
          </p:nvPr>
        </p:nvSpPr>
        <p:spPr/>
        <p:txBody>
          <a:bodyPr/>
          <a:lstStyle/>
          <a:p>
            <a:fld id="{AF5527CC-58D6-44DF-8A04-AE34AA9D3676}" type="slidenum">
              <a:rPr lang="en-US" smtClean="0"/>
              <a:t>6</a:t>
            </a:fld>
            <a:endParaRPr lang="en-US"/>
          </a:p>
        </p:txBody>
      </p:sp>
    </p:spTree>
    <p:extLst>
      <p:ext uri="{BB962C8B-B14F-4D97-AF65-F5344CB8AC3E}">
        <p14:creationId xmlns:p14="http://schemas.microsoft.com/office/powerpoint/2010/main" val="1094009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three </a:t>
            </a:r>
            <a:r>
              <a:rPr lang="en-US" sz="1200" kern="1200" dirty="0" smtClean="0">
                <a:solidFill>
                  <a:schemeClr val="tx1"/>
                </a:solidFill>
                <a:effectLst/>
                <a:latin typeface="+mn-lt"/>
                <a:ea typeface="+mn-ea"/>
                <a:cs typeface="+mn-cs"/>
              </a:rPr>
              <a:t>positions shown in the CAD drawing were chosen for preliminary testing</a:t>
            </a:r>
            <a:endParaRPr lang="en-US" dirty="0"/>
          </a:p>
        </p:txBody>
      </p:sp>
      <p:sp>
        <p:nvSpPr>
          <p:cNvPr id="4" name="Slide Number Placeholder 3"/>
          <p:cNvSpPr>
            <a:spLocks noGrp="1"/>
          </p:cNvSpPr>
          <p:nvPr>
            <p:ph type="sldNum" sz="quarter" idx="10"/>
          </p:nvPr>
        </p:nvSpPr>
        <p:spPr/>
        <p:txBody>
          <a:bodyPr/>
          <a:lstStyle/>
          <a:p>
            <a:fld id="{AF5527CC-58D6-44DF-8A04-AE34AA9D3676}" type="slidenum">
              <a:rPr lang="en-US" smtClean="0"/>
              <a:t>7</a:t>
            </a:fld>
            <a:endParaRPr lang="en-US"/>
          </a:p>
        </p:txBody>
      </p:sp>
    </p:spTree>
    <p:extLst>
      <p:ext uri="{BB962C8B-B14F-4D97-AF65-F5344CB8AC3E}">
        <p14:creationId xmlns:p14="http://schemas.microsoft.com/office/powerpoint/2010/main" val="41015721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5527CC-58D6-44DF-8A04-AE34AA9D3676}" type="slidenum">
              <a:rPr lang="en-US" smtClean="0"/>
              <a:t>8</a:t>
            </a:fld>
            <a:endParaRPr lang="en-US"/>
          </a:p>
        </p:txBody>
      </p:sp>
    </p:spTree>
    <p:extLst>
      <p:ext uri="{BB962C8B-B14F-4D97-AF65-F5344CB8AC3E}">
        <p14:creationId xmlns:p14="http://schemas.microsoft.com/office/powerpoint/2010/main" val="1974303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Rawlings uses the CELL-FLEX</a:t>
            </a:r>
            <a:r>
              <a:rPr lang="en-US" sz="1200" kern="1200" baseline="300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vinyl nitrile 600, 740 and 1000 foam to retrofit the quarterback communication system.  Because these foams have been used to retrofit the quarterback communication system into the Rawlings helmet and have performed at very high (4 STAR) levels, these were the three foam options that were being considered for the preliminary tests.  In order to retrofit the accelerometer within the padding liner, half the padding needs to be removed.  It is also important to note that the foam thickness being used to cover the accelerometer when not embedded in the liner is thinner than that used in the quarterback communication system.  As a result, the CELL-FLEX</a:t>
            </a:r>
            <a:r>
              <a:rPr lang="en-US" sz="1200" kern="1200" baseline="300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vinyl nitrile 740 and 1000 foams were chosen for the preliminary testing.  Unfortunately, by removing some of the padding, performance of the helmet could be altered. Therefore, a higher density foam, such as the CELL-FLEX</a:t>
            </a:r>
            <a:r>
              <a:rPr lang="en-US" sz="1200" kern="1200" baseline="300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vinyl nitrile 740 or 1000, was chosen to ensure that the performance of the helmet was not compromised.</a:t>
            </a:r>
          </a:p>
          <a:p>
            <a:endParaRPr lang="en-US" dirty="0"/>
          </a:p>
        </p:txBody>
      </p:sp>
      <p:sp>
        <p:nvSpPr>
          <p:cNvPr id="4" name="Slide Number Placeholder 3"/>
          <p:cNvSpPr>
            <a:spLocks noGrp="1"/>
          </p:cNvSpPr>
          <p:nvPr>
            <p:ph type="sldNum" sz="quarter" idx="10"/>
          </p:nvPr>
        </p:nvSpPr>
        <p:spPr/>
        <p:txBody>
          <a:bodyPr/>
          <a:lstStyle/>
          <a:p>
            <a:fld id="{AF5527CC-58D6-44DF-8A04-AE34AA9D3676}" type="slidenum">
              <a:rPr lang="en-US" smtClean="0"/>
              <a:t>9</a:t>
            </a:fld>
            <a:endParaRPr lang="en-US"/>
          </a:p>
        </p:txBody>
      </p:sp>
    </p:spTree>
    <p:extLst>
      <p:ext uri="{BB962C8B-B14F-4D97-AF65-F5344CB8AC3E}">
        <p14:creationId xmlns:p14="http://schemas.microsoft.com/office/powerpoint/2010/main" val="2711448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After exploring different design alternatives, the helmet performance was then analyzed with the accelerometer in the positions determined above using the National Operating Committee on Standards for Athletic Equipment (NOCSAE) helmet drop tests.  These tests consist of dropping the helmet at different velocities and helmet angles shown</a:t>
            </a:r>
          </a:p>
          <a:p>
            <a:r>
              <a:rPr lang="en-US" sz="1200" kern="1200" dirty="0" smtClean="0">
                <a:solidFill>
                  <a:schemeClr val="tx1"/>
                </a:solidFill>
                <a:effectLst/>
                <a:latin typeface="+mn-lt"/>
                <a:ea typeface="+mn-ea"/>
                <a:cs typeface="+mn-cs"/>
              </a:rPr>
              <a:t>NOCSAE standards dictate that the Severity Index (SI) values may not exceed 1200 SI on any drop and must not exceed 300 SI on the 3.46 m/s velocity tests.</a:t>
            </a:r>
            <a:r>
              <a:rPr lang="en-US" sz="1200" kern="1200" baseline="30000" dirty="0" smtClean="0">
                <a:solidFill>
                  <a:schemeClr val="tx1"/>
                </a:solidFill>
                <a:effectLst/>
                <a:latin typeface="+mn-lt"/>
                <a:ea typeface="+mn-ea"/>
                <a:cs typeface="+mn-cs"/>
              </a:rPr>
              <a:t>16 </a:t>
            </a:r>
            <a:endParaRPr lang="en-US" dirty="0"/>
          </a:p>
        </p:txBody>
      </p:sp>
      <p:sp>
        <p:nvSpPr>
          <p:cNvPr id="4" name="Slide Number Placeholder 3"/>
          <p:cNvSpPr>
            <a:spLocks noGrp="1"/>
          </p:cNvSpPr>
          <p:nvPr>
            <p:ph type="sldNum" sz="quarter" idx="10"/>
          </p:nvPr>
        </p:nvSpPr>
        <p:spPr/>
        <p:txBody>
          <a:bodyPr/>
          <a:lstStyle/>
          <a:p>
            <a:fld id="{AF5527CC-58D6-44DF-8A04-AE34AA9D3676}" type="slidenum">
              <a:rPr lang="en-US" smtClean="0"/>
              <a:t>10</a:t>
            </a:fld>
            <a:endParaRPr lang="en-US"/>
          </a:p>
        </p:txBody>
      </p:sp>
    </p:spTree>
    <p:extLst>
      <p:ext uri="{BB962C8B-B14F-4D97-AF65-F5344CB8AC3E}">
        <p14:creationId xmlns:p14="http://schemas.microsoft.com/office/powerpoint/2010/main" val="3228402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1A197B8-4CBC-446A-9290-23BA7484E6F5}" type="datetimeFigureOut">
              <a:rPr lang="en-US" smtClean="0"/>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4D901-E550-4684-8977-17FD1441B1D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A197B8-4CBC-446A-9290-23BA7484E6F5}" type="datetimeFigureOut">
              <a:rPr lang="en-US" smtClean="0"/>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4D901-E550-4684-8977-17FD1441B1D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A197B8-4CBC-446A-9290-23BA7484E6F5}" type="datetimeFigureOut">
              <a:rPr lang="en-US" smtClean="0"/>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4D901-E550-4684-8977-17FD1441B1D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A197B8-4CBC-446A-9290-23BA7484E6F5}" type="datetimeFigureOut">
              <a:rPr lang="en-US" smtClean="0"/>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4D901-E550-4684-8977-17FD1441B1D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A197B8-4CBC-446A-9290-23BA7484E6F5}" type="datetimeFigureOut">
              <a:rPr lang="en-US" smtClean="0"/>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4D901-E550-4684-8977-17FD1441B1D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A197B8-4CBC-446A-9290-23BA7484E6F5}" type="datetimeFigureOut">
              <a:rPr lang="en-US" smtClean="0"/>
              <a:t>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74D901-E550-4684-8977-17FD1441B1D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A197B8-4CBC-446A-9290-23BA7484E6F5}" type="datetimeFigureOut">
              <a:rPr lang="en-US" smtClean="0"/>
              <a:t>11/5/2012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74D901-E550-4684-8977-17FD1441B1D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A197B8-4CBC-446A-9290-23BA7484E6F5}" type="datetimeFigureOut">
              <a:rPr lang="en-US" smtClean="0"/>
              <a:t>11/5/2012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74D901-E550-4684-8977-17FD1441B1D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A197B8-4CBC-446A-9290-23BA7484E6F5}" type="datetimeFigureOut">
              <a:rPr lang="en-US" smtClean="0"/>
              <a:t>11/5/2012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74D901-E550-4684-8977-17FD1441B1D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A197B8-4CBC-446A-9290-23BA7484E6F5}" type="datetimeFigureOut">
              <a:rPr lang="en-US" smtClean="0"/>
              <a:t>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74D901-E550-4684-8977-17FD1441B1D3}"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1A197B8-4CBC-446A-9290-23BA7484E6F5}" type="datetimeFigureOut">
              <a:rPr lang="en-US" smtClean="0"/>
              <a:t>11/5/2012</a:t>
            </a:fld>
            <a:endParaRPr lang="en-US"/>
          </a:p>
        </p:txBody>
      </p:sp>
      <p:sp>
        <p:nvSpPr>
          <p:cNvPr id="9" name="Slide Number Placeholder 8"/>
          <p:cNvSpPr>
            <a:spLocks noGrp="1"/>
          </p:cNvSpPr>
          <p:nvPr>
            <p:ph type="sldNum" sz="quarter" idx="11"/>
          </p:nvPr>
        </p:nvSpPr>
        <p:spPr/>
        <p:txBody>
          <a:bodyPr/>
          <a:lstStyle/>
          <a:p>
            <a:fld id="{F074D901-E550-4684-8977-17FD1441B1D3}"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074D901-E550-4684-8977-17FD1441B1D3}"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1A197B8-4CBC-446A-9290-23BA7484E6F5}" type="datetimeFigureOut">
              <a:rPr lang="en-US" smtClean="0"/>
              <a:t>11/5/2012</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136.142.82.187/eng12/history/spring2012/pdf/2105.pdf" TargetMode="External"/><Relationship Id="rId3" Type="http://schemas.openxmlformats.org/officeDocument/2006/relationships/hyperlink" Target="https://www.braintrauma.org/tbi-faqs/tbi-statistics/" TargetMode="External"/><Relationship Id="rId7" Type="http://schemas.openxmlformats.org/officeDocument/2006/relationships/hyperlink" Target="http://www.wired.com/playbook/2012/03/battle-sports-science-impact-indicator/"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dertexcorp.com/impact-resistant-foam.html" TargetMode="External"/><Relationship Id="rId5" Type="http://schemas.openxmlformats.org/officeDocument/2006/relationships/hyperlink" Target="http://espn.go.com/espn/otl/story/_/id/7601017/study-impact-kids-football-head-hits-severe-college-games" TargetMode="External"/><Relationship Id="rId10" Type="http://schemas.openxmlformats.org/officeDocument/2006/relationships/hyperlink" Target="http://www.nocsae.org/standards/documents.html" TargetMode="External"/><Relationship Id="rId4" Type="http://schemas.openxmlformats.org/officeDocument/2006/relationships/hyperlink" Target="http://abcnews.go.com/US/nfl-players-file-lawsuit-league-concussions/story?id=16514359" TargetMode="External"/><Relationship Id="rId9" Type="http://schemas.openxmlformats.org/officeDocument/2006/relationships/hyperlink" Target="http://www.ncbi.nlm.nih.gov/pubmed/21553135"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hyperlink" Target="http://myheadfirst.wordpress.com/tag/concussion-myth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bu.edu/cste/about/what-is-cte/"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battlesportsscience.com/products/impact-indicator/about-the-indicator/"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hyperlink" Target="http://www.dertexcorp.com/impact-resistant-foam.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Rawlings Football Helmet Accelerometer System</a:t>
            </a:r>
            <a:endParaRPr lang="en-US" dirty="0"/>
          </a:p>
        </p:txBody>
      </p:sp>
      <p:sp>
        <p:nvSpPr>
          <p:cNvPr id="3" name="Subtitle 2"/>
          <p:cNvSpPr>
            <a:spLocks noGrp="1"/>
          </p:cNvSpPr>
          <p:nvPr>
            <p:ph type="subTitle" idx="1"/>
          </p:nvPr>
        </p:nvSpPr>
        <p:spPr/>
        <p:txBody>
          <a:bodyPr>
            <a:normAutofit fontScale="85000" lnSpcReduction="10000"/>
          </a:bodyPr>
          <a:lstStyle/>
          <a:p>
            <a:r>
              <a:rPr lang="en-US" dirty="0" smtClean="0"/>
              <a:t>Group 17</a:t>
            </a:r>
          </a:p>
          <a:p>
            <a:r>
              <a:rPr lang="en-US" dirty="0" smtClean="0"/>
              <a:t>Presenter: Amanda Pavlicek</a:t>
            </a:r>
          </a:p>
          <a:p>
            <a:r>
              <a:rPr lang="en-US" dirty="0" smtClean="0"/>
              <a:t>Group Members: Seth </a:t>
            </a:r>
            <a:r>
              <a:rPr lang="en-US" dirty="0" err="1" smtClean="0"/>
              <a:t>Bensussen</a:t>
            </a:r>
            <a:r>
              <a:rPr lang="en-US" dirty="0" smtClean="0"/>
              <a:t> &amp; Naomi </a:t>
            </a:r>
            <a:r>
              <a:rPr lang="en-US" dirty="0" err="1" smtClean="0"/>
              <a:t>Ebstein</a:t>
            </a:r>
            <a:r>
              <a:rPr lang="en-US" dirty="0" smtClean="0"/>
              <a:t>, Amanda Pavlicek</a:t>
            </a:r>
            <a:endParaRPr lang="en-US" dirty="0"/>
          </a:p>
        </p:txBody>
      </p:sp>
    </p:spTree>
    <p:extLst>
      <p:ext uri="{BB962C8B-B14F-4D97-AF65-F5344CB8AC3E}">
        <p14:creationId xmlns:p14="http://schemas.microsoft.com/office/powerpoint/2010/main" val="1864732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NOCSAE Helmet Drop Test</a:t>
            </a:r>
            <a:endParaRPr lang="en-US" dirty="0"/>
          </a:p>
        </p:txBody>
      </p:sp>
      <p:pic>
        <p:nvPicPr>
          <p:cNvPr id="3" name="Picture 2"/>
          <p:cNvPicPr/>
          <p:nvPr/>
        </p:nvPicPr>
        <p:blipFill>
          <a:blip r:embed="rId3"/>
          <a:srcRect/>
          <a:stretch>
            <a:fillRect/>
          </a:stretch>
        </p:blipFill>
        <p:spPr bwMode="auto">
          <a:xfrm>
            <a:off x="2209800" y="1276350"/>
            <a:ext cx="3733800" cy="5353050"/>
          </a:xfrm>
          <a:prstGeom prst="rect">
            <a:avLst/>
          </a:prstGeom>
          <a:noFill/>
          <a:ln w="9525">
            <a:noFill/>
            <a:miter lim="800000"/>
            <a:headEnd/>
            <a:tailEnd/>
          </a:ln>
        </p:spPr>
      </p:pic>
      <p:sp>
        <p:nvSpPr>
          <p:cNvPr id="4" name="TextBox 3"/>
          <p:cNvSpPr txBox="1"/>
          <p:nvPr/>
        </p:nvSpPr>
        <p:spPr>
          <a:xfrm>
            <a:off x="3048000" y="6566356"/>
            <a:ext cx="2743200" cy="215444"/>
          </a:xfrm>
          <a:prstGeom prst="rect">
            <a:avLst/>
          </a:prstGeom>
          <a:noFill/>
        </p:spPr>
        <p:txBody>
          <a:bodyPr wrap="square" rtlCol="0">
            <a:spAutoFit/>
          </a:bodyPr>
          <a:lstStyle/>
          <a:p>
            <a:r>
              <a:rPr lang="en-US" sz="800" dirty="0"/>
              <a:t>http://www.nocsae.org/standards/documents.html</a:t>
            </a:r>
          </a:p>
        </p:txBody>
      </p:sp>
    </p:spTree>
    <p:extLst>
      <p:ext uri="{BB962C8B-B14F-4D97-AF65-F5344CB8AC3E}">
        <p14:creationId xmlns:p14="http://schemas.microsoft.com/office/powerpoint/2010/main" val="31881239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Analysis:</a:t>
            </a:r>
            <a:br>
              <a:rPr lang="en-US" dirty="0" smtClean="0"/>
            </a:br>
            <a:r>
              <a:rPr lang="en-US" sz="2400" dirty="0"/>
              <a:t>Accelerometer in Position 1 with ½” VN740 Foam</a:t>
            </a:r>
          </a:p>
        </p:txBody>
      </p:sp>
      <p:graphicFrame>
        <p:nvGraphicFramePr>
          <p:cNvPr id="4" name="Table 3"/>
          <p:cNvGraphicFramePr>
            <a:graphicFrameLocks noGrp="1"/>
          </p:cNvGraphicFramePr>
          <p:nvPr>
            <p:extLst>
              <p:ext uri="{D42A27DB-BD31-4B8C-83A1-F6EECF244321}">
                <p14:modId xmlns:p14="http://schemas.microsoft.com/office/powerpoint/2010/main" val="2633108175"/>
              </p:ext>
            </p:extLst>
          </p:nvPr>
        </p:nvGraphicFramePr>
        <p:xfrm>
          <a:off x="228600" y="1556994"/>
          <a:ext cx="8000999" cy="3929406"/>
        </p:xfrm>
        <a:graphic>
          <a:graphicData uri="http://schemas.openxmlformats.org/drawingml/2006/table">
            <a:tbl>
              <a:tblPr firstRow="1" firstCol="1" bandRow="1">
                <a:tableStyleId>{5C22544A-7EE6-4342-B048-85BDC9FD1C3A}</a:tableStyleId>
              </a:tblPr>
              <a:tblGrid>
                <a:gridCol w="1169103"/>
                <a:gridCol w="734998"/>
                <a:gridCol w="636554"/>
                <a:gridCol w="667421"/>
                <a:gridCol w="281152"/>
                <a:gridCol w="636554"/>
                <a:gridCol w="734998"/>
                <a:gridCol w="664085"/>
                <a:gridCol w="295334"/>
                <a:gridCol w="822597"/>
                <a:gridCol w="719147"/>
                <a:gridCol w="639056"/>
              </a:tblGrid>
              <a:tr h="306625">
                <a:tc>
                  <a:txBody>
                    <a:bodyPr/>
                    <a:lstStyle/>
                    <a:p>
                      <a:pPr marL="0" marR="0" algn="l">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nchor="b"/>
                </a:tc>
                <a:tc gridSpan="3">
                  <a:txBody>
                    <a:bodyPr/>
                    <a:lstStyle/>
                    <a:p>
                      <a:pPr marL="0" marR="0" algn="ctr">
                        <a:lnSpc>
                          <a:spcPct val="115000"/>
                        </a:lnSpc>
                        <a:spcBef>
                          <a:spcPts val="0"/>
                        </a:spcBef>
                        <a:spcAft>
                          <a:spcPts val="0"/>
                        </a:spcAft>
                      </a:pPr>
                      <a:r>
                        <a:rPr lang="en-US" sz="1400">
                          <a:effectLst/>
                        </a:rPr>
                        <a:t>11.34 - 11.68</a:t>
                      </a:r>
                      <a:endParaRPr lang="en-US" sz="140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a:txBody>
                    <a:bodyPr/>
                    <a:lstStyle/>
                    <a:p>
                      <a:pPr marL="0" marR="0" algn="l">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b"/>
                </a:tc>
                <a:tc gridSpan="3">
                  <a:txBody>
                    <a:bodyPr/>
                    <a:lstStyle/>
                    <a:p>
                      <a:pPr marL="0" marR="0" algn="ctr">
                        <a:lnSpc>
                          <a:spcPct val="115000"/>
                        </a:lnSpc>
                        <a:spcBef>
                          <a:spcPts val="0"/>
                        </a:spcBef>
                        <a:spcAft>
                          <a:spcPts val="0"/>
                        </a:spcAft>
                      </a:pPr>
                      <a:r>
                        <a:rPr lang="en-US" sz="1400">
                          <a:effectLst/>
                        </a:rPr>
                        <a:t>17.94 - 18.47</a:t>
                      </a:r>
                      <a:endParaRPr lang="en-US" sz="140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a:txBody>
                    <a:bodyPr/>
                    <a:lstStyle/>
                    <a:p>
                      <a:pPr marL="0" marR="0" algn="l">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b"/>
                </a:tc>
                <a:tc gridSpan="3">
                  <a:txBody>
                    <a:bodyPr/>
                    <a:lstStyle/>
                    <a:p>
                      <a:pPr marL="0" marR="0" algn="ctr">
                        <a:lnSpc>
                          <a:spcPct val="115000"/>
                        </a:lnSpc>
                        <a:spcBef>
                          <a:spcPts val="0"/>
                        </a:spcBef>
                        <a:spcAft>
                          <a:spcPts val="0"/>
                        </a:spcAft>
                      </a:pPr>
                      <a:r>
                        <a:rPr lang="en-US" sz="1400">
                          <a:effectLst/>
                        </a:rPr>
                        <a:t>17.94 - 18.47</a:t>
                      </a:r>
                      <a:endParaRPr lang="en-US" sz="140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r>
              <a:tr h="455375">
                <a:tc>
                  <a:txBody>
                    <a:bodyPr/>
                    <a:lstStyle/>
                    <a:p>
                      <a:pPr marL="0" marR="0" algn="l">
                        <a:lnSpc>
                          <a:spcPct val="115000"/>
                        </a:lnSpc>
                        <a:spcBef>
                          <a:spcPts val="0"/>
                        </a:spcBef>
                        <a:spcAft>
                          <a:spcPts val="0"/>
                        </a:spcAft>
                      </a:pPr>
                      <a:r>
                        <a:rPr lang="en-US" sz="1400" dirty="0">
                          <a:effectLst/>
                        </a:rPr>
                        <a:t>Helmet Angle</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SI</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Pg</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ft/s</a:t>
                      </a:r>
                      <a:endParaRPr lang="en-US" sz="1400">
                        <a:effectLst/>
                        <a:latin typeface="Calibri"/>
                        <a:ea typeface="Calibri"/>
                        <a:cs typeface="Times New Roman"/>
                      </a:endParaRPr>
                    </a:p>
                  </a:txBody>
                  <a:tcPr marL="68580" marR="68580" marT="0" marB="0" anchor="b"/>
                </a:tc>
                <a:tc>
                  <a:txBody>
                    <a:bodyPr/>
                    <a:lstStyle/>
                    <a:p>
                      <a:pPr marL="0" marR="0" algn="l">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SI</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Pg</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ft/s</a:t>
                      </a:r>
                      <a:endParaRPr lang="en-US" sz="1400">
                        <a:effectLst/>
                        <a:latin typeface="Calibri"/>
                        <a:ea typeface="Calibri"/>
                        <a:cs typeface="Times New Roman"/>
                      </a:endParaRPr>
                    </a:p>
                  </a:txBody>
                  <a:tcPr marL="68580" marR="68580" marT="0" marB="0" anchor="b"/>
                </a:tc>
                <a:tc>
                  <a:txBody>
                    <a:bodyPr/>
                    <a:lstStyle/>
                    <a:p>
                      <a:pPr marL="0" marR="0" algn="l">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SI</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Pg</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ft/s</a:t>
                      </a:r>
                      <a:endParaRPr lang="en-US" sz="1400">
                        <a:effectLst/>
                        <a:latin typeface="Calibri"/>
                        <a:ea typeface="Calibri"/>
                        <a:cs typeface="Times New Roman"/>
                      </a:endParaRPr>
                    </a:p>
                  </a:txBody>
                  <a:tcPr marL="68580" marR="68580" marT="0" marB="0" anchor="b"/>
                </a:tc>
              </a:tr>
              <a:tr h="527901">
                <a:tc>
                  <a:txBody>
                    <a:bodyPr/>
                    <a:lstStyle/>
                    <a:p>
                      <a:pPr marL="0" marR="0" algn="ctr">
                        <a:lnSpc>
                          <a:spcPct val="115000"/>
                        </a:lnSpc>
                        <a:spcBef>
                          <a:spcPts val="0"/>
                        </a:spcBef>
                        <a:spcAft>
                          <a:spcPts val="0"/>
                        </a:spcAft>
                      </a:pPr>
                      <a:r>
                        <a:rPr lang="en-US" sz="1400" dirty="0">
                          <a:effectLst/>
                        </a:rPr>
                        <a:t>Rear                       position (5)</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0.3039</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0.25</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0.99</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0.4661</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0.81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0.354</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0.00</a:t>
                      </a:r>
                      <a:endParaRPr lang="en-US" sz="1400">
                        <a:effectLst/>
                        <a:latin typeface="Calibri"/>
                        <a:ea typeface="Calibri"/>
                        <a:cs typeface="Times New Roman"/>
                      </a:endParaRPr>
                    </a:p>
                  </a:txBody>
                  <a:tcPr marL="68580" marR="68580" marT="0" marB="0" anchor="b"/>
                </a:tc>
              </a:tr>
              <a:tr h="527901">
                <a:tc>
                  <a:txBody>
                    <a:bodyPr/>
                    <a:lstStyle/>
                    <a:p>
                      <a:pPr marL="0" marR="0" algn="ctr">
                        <a:lnSpc>
                          <a:spcPct val="115000"/>
                        </a:lnSpc>
                        <a:spcBef>
                          <a:spcPts val="0"/>
                        </a:spcBef>
                        <a:spcAft>
                          <a:spcPts val="0"/>
                        </a:spcAft>
                      </a:pPr>
                      <a:r>
                        <a:rPr lang="en-US" sz="1400" dirty="0">
                          <a:effectLst/>
                        </a:rPr>
                        <a:t>R. Rear Boss            position (4)</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0.1837</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0.106</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0.00</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0.074</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0.0345</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-0.092</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-0.118</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r>
              <a:tr h="527901">
                <a:tc>
                  <a:txBody>
                    <a:bodyPr/>
                    <a:lstStyle/>
                    <a:p>
                      <a:pPr marL="0" marR="0" algn="ctr">
                        <a:lnSpc>
                          <a:spcPct val="115000"/>
                        </a:lnSpc>
                        <a:spcBef>
                          <a:spcPts val="0"/>
                        </a:spcBef>
                        <a:spcAft>
                          <a:spcPts val="0"/>
                        </a:spcAft>
                      </a:pPr>
                      <a:r>
                        <a:rPr lang="en-US" sz="1400" dirty="0">
                          <a:effectLst/>
                        </a:rPr>
                        <a:t>Crown                        position (6)</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-0.112</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0.004</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0.083</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0.064</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r>
              <a:tr h="527901">
                <a:tc>
                  <a:txBody>
                    <a:bodyPr/>
                    <a:lstStyle/>
                    <a:p>
                      <a:pPr marL="0" marR="0" algn="ctr">
                        <a:lnSpc>
                          <a:spcPct val="115000"/>
                        </a:lnSpc>
                        <a:spcBef>
                          <a:spcPts val="0"/>
                        </a:spcBef>
                        <a:spcAft>
                          <a:spcPts val="0"/>
                        </a:spcAft>
                      </a:pPr>
                      <a:r>
                        <a:rPr lang="en-US" sz="1400" dirty="0">
                          <a:effectLst/>
                        </a:rPr>
                        <a:t>Random           Position (15)</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0.0667</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-0.03</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0.174</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0.0625</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0.00</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0.037</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0.036</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0.00</a:t>
                      </a:r>
                      <a:endParaRPr lang="en-US" sz="1400">
                        <a:effectLst/>
                        <a:latin typeface="Calibri"/>
                        <a:ea typeface="Calibri"/>
                        <a:cs typeface="Times New Roman"/>
                      </a:endParaRPr>
                    </a:p>
                  </a:txBody>
                  <a:tcPr marL="68580" marR="68580" marT="0" marB="0" anchor="b"/>
                </a:tc>
              </a:tr>
              <a:tr h="527901">
                <a:tc>
                  <a:txBody>
                    <a:bodyPr/>
                    <a:lstStyle/>
                    <a:p>
                      <a:pPr marL="0" marR="0" algn="ctr">
                        <a:lnSpc>
                          <a:spcPct val="115000"/>
                        </a:lnSpc>
                        <a:spcBef>
                          <a:spcPts val="0"/>
                        </a:spcBef>
                        <a:spcAft>
                          <a:spcPts val="0"/>
                        </a:spcAft>
                      </a:pPr>
                      <a:r>
                        <a:rPr lang="en-US" sz="1400" dirty="0">
                          <a:effectLst/>
                        </a:rPr>
                        <a:t>Random            position (16)</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0.1086</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0.029</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0.855</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0.4636</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0.00</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1.027</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0.602</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r>
              <a:tr h="527901">
                <a:tc>
                  <a:txBody>
                    <a:bodyPr/>
                    <a:lstStyle/>
                    <a:p>
                      <a:pPr marL="0" marR="0" algn="ctr">
                        <a:lnSpc>
                          <a:spcPct val="115000"/>
                        </a:lnSpc>
                        <a:spcBef>
                          <a:spcPts val="0"/>
                        </a:spcBef>
                        <a:spcAft>
                          <a:spcPts val="0"/>
                        </a:spcAft>
                      </a:pPr>
                      <a:r>
                        <a:rPr lang="en-US" sz="1400">
                          <a:effectLst/>
                        </a:rPr>
                        <a:t>Random            position ( 27)</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0.1825</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0.094</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0.09</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0.2353</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-0.01</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0.253</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0.158</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0.00</a:t>
                      </a:r>
                      <a:endParaRPr lang="en-US" sz="1400" dirty="0">
                        <a:effectLst/>
                        <a:latin typeface="Calibri"/>
                        <a:ea typeface="Calibri"/>
                        <a:cs typeface="Times New Roman"/>
                      </a:endParaRPr>
                    </a:p>
                  </a:txBody>
                  <a:tcPr marL="68580" marR="68580" marT="0" marB="0" anchor="b"/>
                </a:tc>
              </a:tr>
            </a:tbl>
          </a:graphicData>
        </a:graphic>
      </p:graphicFrame>
      <mc:AlternateContent xmlns:mc="http://schemas.openxmlformats.org/markup-compatibility/2006" xmlns:a14="http://schemas.microsoft.com/office/drawing/2010/main">
        <mc:Choice Requires="a14">
          <p:sp>
            <p:nvSpPr>
              <p:cNvPr id="3" name="Rectangle 2"/>
              <p:cNvSpPr/>
              <p:nvPr/>
            </p:nvSpPr>
            <p:spPr>
              <a:xfrm>
                <a:off x="1219200" y="5867400"/>
                <a:ext cx="6019800" cy="61831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rPr>
                        <m:t>𝑃𝑒𝑟𝑐𝑒𝑛𝑡</m:t>
                      </m:r>
                      <m:r>
                        <a:rPr lang="en-US" i="1" smtClean="0">
                          <a:latin typeface="Cambria Math"/>
                        </a:rPr>
                        <m:t> </m:t>
                      </m:r>
                      <m:r>
                        <a:rPr lang="en-US" i="1" smtClean="0">
                          <a:latin typeface="Cambria Math"/>
                        </a:rPr>
                        <m:t>𝐶h𝑎𝑛𝑔𝑒</m:t>
                      </m:r>
                      <m:r>
                        <a:rPr lang="en-US" i="1">
                          <a:latin typeface="Cambria Math"/>
                        </a:rPr>
                        <m:t>=</m:t>
                      </m:r>
                      <m:f>
                        <m:fPr>
                          <m:ctrlPr>
                            <a:rPr lang="en-US" i="1">
                              <a:latin typeface="Cambria Math"/>
                            </a:rPr>
                          </m:ctrlPr>
                        </m:fPr>
                        <m:num>
                          <m:r>
                            <a:rPr lang="en-US" i="1">
                              <a:latin typeface="Cambria Math"/>
                            </a:rPr>
                            <m:t>𝐴𝑐𝑐𝑒𝑙𝑒𝑟𝑜𝑚𝑒𝑡𝑒𝑟𝐷𝑎𝑡𝑎</m:t>
                          </m:r>
                          <m:r>
                            <a:rPr lang="en-US" i="1">
                              <a:latin typeface="Cambria Math"/>
                            </a:rPr>
                            <m:t>−</m:t>
                          </m:r>
                          <m:r>
                            <a:rPr lang="en-US" i="1">
                              <a:latin typeface="Cambria Math"/>
                            </a:rPr>
                            <m:t>𝐵𝑎𝑠𝑒𝑙𝑖𝑛𝑒𝐷𝑎𝑡𝑎</m:t>
                          </m:r>
                        </m:num>
                        <m:den>
                          <m:r>
                            <a:rPr lang="en-US" i="1">
                              <a:latin typeface="Cambria Math"/>
                            </a:rPr>
                            <m:t>𝐵𝑎𝑠𝑒𝑙𝑖𝑛𝑒𝐷𝑎𝑡𝑎</m:t>
                          </m:r>
                        </m:den>
                      </m:f>
                    </m:oMath>
                  </m:oMathPara>
                </a14:m>
                <a:endParaRPr lang="en-US" dirty="0"/>
              </a:p>
            </p:txBody>
          </p:sp>
        </mc:Choice>
        <mc:Fallback xmlns="">
          <p:sp>
            <p:nvSpPr>
              <p:cNvPr id="3" name="Rectangle 2"/>
              <p:cNvSpPr>
                <a:spLocks noRot="1" noChangeAspect="1" noMove="1" noResize="1" noEditPoints="1" noAdjustHandles="1" noChangeArrowheads="1" noChangeShapeType="1" noTextEdit="1"/>
              </p:cNvSpPr>
              <p:nvPr/>
            </p:nvSpPr>
            <p:spPr>
              <a:xfrm>
                <a:off x="1219200" y="5867400"/>
                <a:ext cx="6019800" cy="618311"/>
              </a:xfrm>
              <a:prstGeom prst="rect">
                <a:avLst/>
              </a:prstGeom>
              <a:blipFill rotWithShape="1">
                <a:blip r:embed="rId3"/>
                <a:stretch>
                  <a:fillRect/>
                </a:stretch>
              </a:blipFill>
            </p:spPr>
            <p:txBody>
              <a:bodyPr/>
              <a:lstStyle/>
              <a:p>
                <a:r>
                  <a:rPr lang="en-US">
                    <a:noFill/>
                  </a:rPr>
                  <a:t> </a:t>
                </a:r>
              </a:p>
            </p:txBody>
          </p:sp>
        </mc:Fallback>
      </mc:AlternateContent>
      <p:sp>
        <p:nvSpPr>
          <p:cNvPr id="5" name="Oval 4"/>
          <p:cNvSpPr/>
          <p:nvPr/>
        </p:nvSpPr>
        <p:spPr>
          <a:xfrm>
            <a:off x="3657600" y="2571750"/>
            <a:ext cx="692150" cy="323850"/>
          </a:xfrm>
          <a:prstGeom prst="ellipse">
            <a:avLst/>
          </a:prstGeom>
          <a:noFill/>
          <a:ln w="25400" cap="flat" cmpd="sng" algn="ctr">
            <a:solidFill>
              <a:srgbClr val="FF0000"/>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endParaRPr lang="en-US"/>
          </a:p>
        </p:txBody>
      </p:sp>
      <p:sp>
        <p:nvSpPr>
          <p:cNvPr id="6" name="Oval 5"/>
          <p:cNvSpPr/>
          <p:nvPr/>
        </p:nvSpPr>
        <p:spPr>
          <a:xfrm>
            <a:off x="3651250" y="4648200"/>
            <a:ext cx="692150" cy="323850"/>
          </a:xfrm>
          <a:prstGeom prst="ellipse">
            <a:avLst/>
          </a:prstGeom>
          <a:noFill/>
          <a:ln w="25400" cap="flat" cmpd="sng" algn="ctr">
            <a:solidFill>
              <a:srgbClr val="FF0000"/>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endParaRPr lang="en-US"/>
          </a:p>
        </p:txBody>
      </p:sp>
      <p:sp>
        <p:nvSpPr>
          <p:cNvPr id="7" name="Oval 6"/>
          <p:cNvSpPr/>
          <p:nvPr/>
        </p:nvSpPr>
        <p:spPr>
          <a:xfrm>
            <a:off x="6096000" y="2571750"/>
            <a:ext cx="692150" cy="323850"/>
          </a:xfrm>
          <a:prstGeom prst="ellipse">
            <a:avLst/>
          </a:prstGeom>
          <a:noFill/>
          <a:ln w="25400" cap="flat" cmpd="sng" algn="ctr">
            <a:solidFill>
              <a:srgbClr val="FF0000"/>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endParaRPr lang="en-US"/>
          </a:p>
        </p:txBody>
      </p:sp>
      <p:sp>
        <p:nvSpPr>
          <p:cNvPr id="8" name="Oval 7"/>
          <p:cNvSpPr/>
          <p:nvPr/>
        </p:nvSpPr>
        <p:spPr>
          <a:xfrm>
            <a:off x="6096000" y="4648200"/>
            <a:ext cx="692150" cy="323850"/>
          </a:xfrm>
          <a:prstGeom prst="ellipse">
            <a:avLst/>
          </a:prstGeom>
          <a:noFill/>
          <a:ln w="25400" cap="flat" cmpd="sng" algn="ctr">
            <a:solidFill>
              <a:srgbClr val="FF0000"/>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endParaRPr lang="en-US"/>
          </a:p>
        </p:txBody>
      </p:sp>
      <p:sp>
        <p:nvSpPr>
          <p:cNvPr id="9" name="Rectangle 8"/>
          <p:cNvSpPr/>
          <p:nvPr/>
        </p:nvSpPr>
        <p:spPr>
          <a:xfrm rot="19877232">
            <a:off x="2570942" y="2808895"/>
            <a:ext cx="3682039"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solidFill>
                  <a:srgbClr val="00B050"/>
                </a:solidFill>
                <a:effectLst>
                  <a:outerShdw blurRad="76200" dist="50800" dir="5400000" algn="tl" rotWithShape="0">
                    <a:srgbClr val="000000">
                      <a:alpha val="65000"/>
                    </a:srgbClr>
                  </a:outerShdw>
                </a:effectLst>
              </a:rPr>
              <a:t>PASSED</a:t>
            </a:r>
            <a:endParaRPr lang="en-US" sz="5400" b="1" cap="none" spc="50" dirty="0">
              <a:ln w="11430"/>
              <a:solidFill>
                <a:srgbClr val="00B050"/>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174529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620000" cy="1143000"/>
          </a:xfrm>
        </p:spPr>
        <p:txBody>
          <a:bodyPr/>
          <a:lstStyle/>
          <a:p>
            <a:r>
              <a:rPr lang="en-US" dirty="0"/>
              <a:t>Design </a:t>
            </a:r>
            <a:r>
              <a:rPr lang="en-US" dirty="0" smtClean="0"/>
              <a:t>Analysis:</a:t>
            </a:r>
            <a:br>
              <a:rPr lang="en-US" dirty="0" smtClean="0"/>
            </a:br>
            <a:r>
              <a:rPr lang="en-US" sz="2400" dirty="0"/>
              <a:t>Accelerometer in Position </a:t>
            </a:r>
            <a:r>
              <a:rPr lang="en-US" sz="2400" dirty="0" smtClean="0"/>
              <a:t>3 </a:t>
            </a:r>
            <a:r>
              <a:rPr lang="en-US" sz="2400" dirty="0"/>
              <a:t>with ½” VN740 Foam</a:t>
            </a:r>
            <a:r>
              <a:rPr lang="en-US" dirty="0"/>
              <a:t/>
            </a:r>
            <a:br>
              <a:rPr lang="en-US" dirty="0"/>
            </a:b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094596216"/>
              </p:ext>
            </p:extLst>
          </p:nvPr>
        </p:nvGraphicFramePr>
        <p:xfrm>
          <a:off x="152401" y="1752595"/>
          <a:ext cx="8077200" cy="3852000"/>
        </p:xfrm>
        <a:graphic>
          <a:graphicData uri="http://schemas.openxmlformats.org/drawingml/2006/table">
            <a:tbl>
              <a:tblPr firstRow="1" firstCol="1" bandRow="1">
                <a:tableStyleId>{5C22544A-7EE6-4342-B048-85BDC9FD1C3A}</a:tableStyleId>
              </a:tblPr>
              <a:tblGrid>
                <a:gridCol w="1198672"/>
                <a:gridCol w="572857"/>
                <a:gridCol w="609404"/>
                <a:gridCol w="614504"/>
                <a:gridCol w="305976"/>
                <a:gridCol w="703747"/>
                <a:gridCol w="826137"/>
                <a:gridCol w="611953"/>
                <a:gridCol w="305976"/>
                <a:gridCol w="994425"/>
                <a:gridCol w="703747"/>
                <a:gridCol w="629802"/>
              </a:tblGrid>
              <a:tr h="367842">
                <a:tc>
                  <a:txBody>
                    <a:bodyPr/>
                    <a:lstStyle/>
                    <a:p>
                      <a:pPr marL="0" marR="0">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nchor="b"/>
                </a:tc>
                <a:tc gridSpan="3">
                  <a:txBody>
                    <a:bodyPr/>
                    <a:lstStyle/>
                    <a:p>
                      <a:pPr marL="0" marR="0" algn="ctr">
                        <a:lnSpc>
                          <a:spcPct val="115000"/>
                        </a:lnSpc>
                        <a:spcBef>
                          <a:spcPts val="0"/>
                        </a:spcBef>
                        <a:spcAft>
                          <a:spcPts val="0"/>
                        </a:spcAft>
                      </a:pPr>
                      <a:r>
                        <a:rPr lang="en-US" sz="1400">
                          <a:effectLst/>
                        </a:rPr>
                        <a:t>11.34 - 11.68</a:t>
                      </a:r>
                      <a:endParaRPr lang="en-US" sz="140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b"/>
                </a:tc>
                <a:tc gridSpan="3">
                  <a:txBody>
                    <a:bodyPr/>
                    <a:lstStyle/>
                    <a:p>
                      <a:pPr marL="0" marR="0" algn="ctr">
                        <a:lnSpc>
                          <a:spcPct val="115000"/>
                        </a:lnSpc>
                        <a:spcBef>
                          <a:spcPts val="0"/>
                        </a:spcBef>
                        <a:spcAft>
                          <a:spcPts val="0"/>
                        </a:spcAft>
                      </a:pPr>
                      <a:r>
                        <a:rPr lang="en-US" sz="1400">
                          <a:effectLst/>
                        </a:rPr>
                        <a:t>17.94 - 18.47</a:t>
                      </a:r>
                      <a:endParaRPr lang="en-US" sz="140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b"/>
                </a:tc>
                <a:tc gridSpan="3">
                  <a:txBody>
                    <a:bodyPr/>
                    <a:lstStyle/>
                    <a:p>
                      <a:pPr marL="0" marR="0" algn="ctr">
                        <a:lnSpc>
                          <a:spcPct val="115000"/>
                        </a:lnSpc>
                        <a:spcBef>
                          <a:spcPts val="0"/>
                        </a:spcBef>
                        <a:spcAft>
                          <a:spcPts val="0"/>
                        </a:spcAft>
                      </a:pPr>
                      <a:r>
                        <a:rPr lang="en-US" sz="1400">
                          <a:effectLst/>
                        </a:rPr>
                        <a:t>17.94 - 18.47</a:t>
                      </a:r>
                      <a:endParaRPr lang="en-US" sz="140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r>
              <a:tr h="546563">
                <a:tc>
                  <a:txBody>
                    <a:bodyPr/>
                    <a:lstStyle/>
                    <a:p>
                      <a:pPr marL="0" marR="0" algn="ctr">
                        <a:lnSpc>
                          <a:spcPct val="115000"/>
                        </a:lnSpc>
                        <a:spcBef>
                          <a:spcPts val="0"/>
                        </a:spcBef>
                        <a:spcAft>
                          <a:spcPts val="0"/>
                        </a:spcAft>
                      </a:pPr>
                      <a:r>
                        <a:rPr lang="en-US" sz="1400" dirty="0">
                          <a:effectLst/>
                        </a:rPr>
                        <a:t>Helmet Angle</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SI</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err="1">
                          <a:effectLst/>
                        </a:rPr>
                        <a:t>Pg</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ft/s</a:t>
                      </a:r>
                      <a:endParaRPr lang="en-US" sz="14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SI</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Pg</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ft/s</a:t>
                      </a:r>
                      <a:endParaRPr lang="en-US" sz="14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SI</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Pg</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ft/s</a:t>
                      </a:r>
                      <a:endParaRPr lang="en-US" sz="1400">
                        <a:effectLst/>
                        <a:latin typeface="Calibri"/>
                        <a:ea typeface="Calibri"/>
                        <a:cs typeface="Times New Roman"/>
                      </a:endParaRPr>
                    </a:p>
                  </a:txBody>
                  <a:tcPr marL="68580" marR="68580" marT="0" marB="0" anchor="b"/>
                </a:tc>
              </a:tr>
              <a:tr h="570157">
                <a:tc>
                  <a:txBody>
                    <a:bodyPr/>
                    <a:lstStyle/>
                    <a:p>
                      <a:pPr marL="0" marR="0" algn="ctr">
                        <a:lnSpc>
                          <a:spcPct val="115000"/>
                        </a:lnSpc>
                        <a:spcBef>
                          <a:spcPts val="0"/>
                        </a:spcBef>
                        <a:spcAft>
                          <a:spcPts val="0"/>
                        </a:spcAft>
                      </a:pPr>
                      <a:r>
                        <a:rPr lang="en-US" sz="1400">
                          <a:effectLst/>
                        </a:rPr>
                        <a:t>R. Front Boss          position (2)</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0.06</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0.00</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0.006</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-0.031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0.00</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-0.071307</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-0.043</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0.00</a:t>
                      </a:r>
                      <a:endParaRPr lang="en-US" sz="1400">
                        <a:effectLst/>
                        <a:latin typeface="Calibri"/>
                        <a:ea typeface="Calibri"/>
                        <a:cs typeface="Times New Roman"/>
                      </a:endParaRPr>
                    </a:p>
                  </a:txBody>
                  <a:tcPr marL="68580" marR="68580" marT="0" marB="0" anchor="b"/>
                </a:tc>
              </a:tr>
              <a:tr h="570157">
                <a:tc>
                  <a:txBody>
                    <a:bodyPr/>
                    <a:lstStyle/>
                    <a:p>
                      <a:pPr marL="0" marR="0" algn="ctr">
                        <a:lnSpc>
                          <a:spcPct val="115000"/>
                        </a:lnSpc>
                        <a:spcBef>
                          <a:spcPts val="0"/>
                        </a:spcBef>
                        <a:spcAft>
                          <a:spcPts val="0"/>
                        </a:spcAft>
                      </a:pPr>
                      <a:r>
                        <a:rPr lang="en-US" sz="1400">
                          <a:effectLst/>
                        </a:rPr>
                        <a:t>Rear                       position (5)</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0.00</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0.0096</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-0.0169</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-0.09</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r>
              <a:tr h="570157">
                <a:tc>
                  <a:txBody>
                    <a:bodyPr/>
                    <a:lstStyle/>
                    <a:p>
                      <a:pPr marL="0" marR="0" algn="ctr">
                        <a:lnSpc>
                          <a:spcPct val="115000"/>
                        </a:lnSpc>
                        <a:spcBef>
                          <a:spcPts val="0"/>
                        </a:spcBef>
                        <a:spcAft>
                          <a:spcPts val="0"/>
                        </a:spcAft>
                      </a:pPr>
                      <a:r>
                        <a:rPr lang="en-US" sz="1400">
                          <a:effectLst/>
                        </a:rPr>
                        <a:t>R. Rear Boss            position (4)</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-0.02</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0.2809</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0.181</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0.01</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-0.08</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-0.134</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r>
              <a:tr h="570157">
                <a:tc>
                  <a:txBody>
                    <a:bodyPr/>
                    <a:lstStyle/>
                    <a:p>
                      <a:pPr marL="0" marR="0" algn="ctr">
                        <a:lnSpc>
                          <a:spcPct val="115000"/>
                        </a:lnSpc>
                        <a:spcBef>
                          <a:spcPts val="0"/>
                        </a:spcBef>
                        <a:spcAft>
                          <a:spcPts val="0"/>
                        </a:spcAft>
                      </a:pPr>
                      <a:r>
                        <a:rPr lang="en-US" sz="1400">
                          <a:effectLst/>
                        </a:rPr>
                        <a:t>Crown                        position (6)</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0.07</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0.3736</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0.1284</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0.00</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0.50</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0.2</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0.00</a:t>
                      </a:r>
                      <a:endParaRPr lang="en-US" sz="1400">
                        <a:effectLst/>
                        <a:latin typeface="Calibri"/>
                        <a:ea typeface="Calibri"/>
                        <a:cs typeface="Times New Roman"/>
                      </a:endParaRPr>
                    </a:p>
                  </a:txBody>
                  <a:tcPr marL="68580" marR="68580" marT="0" marB="0" anchor="b"/>
                </a:tc>
              </a:tr>
              <a:tr h="656967">
                <a:tc>
                  <a:txBody>
                    <a:bodyPr/>
                    <a:lstStyle/>
                    <a:p>
                      <a:pPr marL="0" marR="0" algn="ctr">
                        <a:lnSpc>
                          <a:spcPct val="115000"/>
                        </a:lnSpc>
                        <a:spcBef>
                          <a:spcPts val="0"/>
                        </a:spcBef>
                        <a:spcAft>
                          <a:spcPts val="0"/>
                        </a:spcAft>
                      </a:pPr>
                      <a:r>
                        <a:rPr lang="en-US" sz="1400">
                          <a:effectLst/>
                        </a:rPr>
                        <a:t>Random           Position (15)</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 </a:t>
                      </a:r>
                    </a:p>
                    <a:p>
                      <a:pPr marL="0" marR="0" algn="ctr">
                        <a:lnSpc>
                          <a:spcPct val="115000"/>
                        </a:lnSpc>
                        <a:spcBef>
                          <a:spcPts val="0"/>
                        </a:spcBef>
                        <a:spcAft>
                          <a:spcPts val="0"/>
                        </a:spcAft>
                      </a:pPr>
                      <a:r>
                        <a:rPr lang="en-US" sz="1400">
                          <a:effectLst/>
                        </a:rPr>
                        <a:t>1.37</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0.542</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2.1994</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1.0547</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 </a:t>
                      </a:r>
                    </a:p>
                    <a:p>
                      <a:pPr marL="0" marR="0" algn="ctr">
                        <a:lnSpc>
                          <a:spcPct val="115000"/>
                        </a:lnSpc>
                        <a:spcBef>
                          <a:spcPts val="0"/>
                        </a:spcBef>
                        <a:spcAft>
                          <a:spcPts val="0"/>
                        </a:spcAft>
                      </a:pPr>
                      <a:r>
                        <a:rPr lang="en-US" sz="1400" dirty="0">
                          <a:effectLst/>
                        </a:rPr>
                        <a:t>1.89</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0.9429</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0.00</a:t>
                      </a:r>
                      <a:endParaRPr lang="en-US" sz="1400" dirty="0">
                        <a:effectLst/>
                        <a:latin typeface="Calibri"/>
                        <a:ea typeface="Calibri"/>
                        <a:cs typeface="Times New Roman"/>
                      </a:endParaRPr>
                    </a:p>
                  </a:txBody>
                  <a:tcPr marL="68580" marR="68580" marT="0" marB="0" anchor="b"/>
                </a:tc>
              </a:tr>
            </a:tbl>
          </a:graphicData>
        </a:graphic>
      </p:graphicFrame>
      <p:sp>
        <p:nvSpPr>
          <p:cNvPr id="4" name="Oval 3"/>
          <p:cNvSpPr/>
          <p:nvPr/>
        </p:nvSpPr>
        <p:spPr>
          <a:xfrm>
            <a:off x="3079750" y="9183688"/>
            <a:ext cx="323850" cy="323850"/>
          </a:xfrm>
          <a:prstGeom prst="ellipse">
            <a:avLst/>
          </a:prstGeom>
          <a:noFill/>
          <a:ln w="25400" cap="flat" cmpd="sng" algn="ctr">
            <a:solidFill>
              <a:srgbClr val="FF0000"/>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endParaRPr lang="en-US"/>
          </a:p>
        </p:txBody>
      </p:sp>
      <p:sp>
        <p:nvSpPr>
          <p:cNvPr id="5" name="Oval 4"/>
          <p:cNvSpPr/>
          <p:nvPr/>
        </p:nvSpPr>
        <p:spPr>
          <a:xfrm>
            <a:off x="4537075" y="9166225"/>
            <a:ext cx="514350" cy="323850"/>
          </a:xfrm>
          <a:prstGeom prst="ellipse">
            <a:avLst/>
          </a:prstGeom>
          <a:noFill/>
          <a:ln w="25400" cap="flat" cmpd="sng" algn="ctr">
            <a:solidFill>
              <a:srgbClr val="FF0000"/>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endParaRPr lang="en-US"/>
          </a:p>
        </p:txBody>
      </p:sp>
      <p:sp>
        <p:nvSpPr>
          <p:cNvPr id="6" name="Oval 5"/>
          <p:cNvSpPr/>
          <p:nvPr/>
        </p:nvSpPr>
        <p:spPr>
          <a:xfrm>
            <a:off x="6604000" y="9244013"/>
            <a:ext cx="409575" cy="323850"/>
          </a:xfrm>
          <a:prstGeom prst="ellipse">
            <a:avLst/>
          </a:prstGeom>
          <a:noFill/>
          <a:ln w="25400" cap="flat" cmpd="sng" algn="ctr">
            <a:solidFill>
              <a:srgbClr val="FF0000"/>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endParaRPr lang="en-US"/>
          </a:p>
        </p:txBody>
      </p:sp>
      <p:sp>
        <p:nvSpPr>
          <p:cNvPr id="7" name="Oval 6"/>
          <p:cNvSpPr/>
          <p:nvPr/>
        </p:nvSpPr>
        <p:spPr>
          <a:xfrm>
            <a:off x="3498850" y="5334000"/>
            <a:ext cx="692150" cy="323850"/>
          </a:xfrm>
          <a:prstGeom prst="ellipse">
            <a:avLst/>
          </a:prstGeom>
          <a:noFill/>
          <a:ln w="25400" cap="flat" cmpd="sng" algn="ctr">
            <a:solidFill>
              <a:srgbClr val="FF0000"/>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endParaRPr lang="en-US"/>
          </a:p>
        </p:txBody>
      </p:sp>
      <p:sp>
        <p:nvSpPr>
          <p:cNvPr id="8" name="Oval 7"/>
          <p:cNvSpPr/>
          <p:nvPr/>
        </p:nvSpPr>
        <p:spPr>
          <a:xfrm>
            <a:off x="1371600" y="5334000"/>
            <a:ext cx="514350" cy="323850"/>
          </a:xfrm>
          <a:prstGeom prst="ellipse">
            <a:avLst/>
          </a:prstGeom>
          <a:noFill/>
          <a:ln w="25400" cap="flat" cmpd="sng" algn="ctr">
            <a:solidFill>
              <a:srgbClr val="FF0000"/>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endParaRPr lang="en-US"/>
          </a:p>
        </p:txBody>
      </p:sp>
      <p:sp>
        <p:nvSpPr>
          <p:cNvPr id="9" name="Oval 8"/>
          <p:cNvSpPr/>
          <p:nvPr/>
        </p:nvSpPr>
        <p:spPr>
          <a:xfrm>
            <a:off x="6115050" y="5334000"/>
            <a:ext cx="514350" cy="323850"/>
          </a:xfrm>
          <a:prstGeom prst="ellipse">
            <a:avLst/>
          </a:prstGeom>
          <a:noFill/>
          <a:ln w="25400" cap="flat" cmpd="sng" algn="ctr">
            <a:solidFill>
              <a:srgbClr val="FF0000"/>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endParaRPr lang="en-US"/>
          </a:p>
        </p:txBody>
      </p:sp>
      <p:sp>
        <p:nvSpPr>
          <p:cNvPr id="11" name="Oval 10"/>
          <p:cNvSpPr/>
          <p:nvPr/>
        </p:nvSpPr>
        <p:spPr>
          <a:xfrm>
            <a:off x="3498850" y="4648200"/>
            <a:ext cx="692150" cy="323850"/>
          </a:xfrm>
          <a:prstGeom prst="ellipse">
            <a:avLst/>
          </a:prstGeom>
          <a:noFill/>
          <a:ln w="25400" cap="flat" cmpd="sng" algn="ctr">
            <a:solidFill>
              <a:srgbClr val="FF0000"/>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endParaRPr lang="en-US"/>
          </a:p>
        </p:txBody>
      </p:sp>
      <p:sp>
        <p:nvSpPr>
          <p:cNvPr id="12" name="Oval 11"/>
          <p:cNvSpPr/>
          <p:nvPr/>
        </p:nvSpPr>
        <p:spPr>
          <a:xfrm>
            <a:off x="6013450" y="4648200"/>
            <a:ext cx="692150" cy="323850"/>
          </a:xfrm>
          <a:prstGeom prst="ellipse">
            <a:avLst/>
          </a:prstGeom>
          <a:noFill/>
          <a:ln w="25400" cap="flat" cmpd="sng" algn="ctr">
            <a:solidFill>
              <a:srgbClr val="FF0000"/>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endParaRPr lang="en-US"/>
          </a:p>
        </p:txBody>
      </p:sp>
      <p:sp>
        <p:nvSpPr>
          <p:cNvPr id="13" name="Rectangle 12"/>
          <p:cNvSpPr/>
          <p:nvPr/>
        </p:nvSpPr>
        <p:spPr>
          <a:xfrm rot="19877232">
            <a:off x="2179748" y="3067433"/>
            <a:ext cx="4044205"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FAILE</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716048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620000" cy="1143000"/>
          </a:xfrm>
        </p:spPr>
        <p:txBody>
          <a:bodyPr/>
          <a:lstStyle/>
          <a:p>
            <a:r>
              <a:rPr lang="en-US" dirty="0"/>
              <a:t>Design </a:t>
            </a:r>
            <a:r>
              <a:rPr lang="en-US" dirty="0" smtClean="0"/>
              <a:t>Analysis:</a:t>
            </a:r>
            <a:br>
              <a:rPr lang="en-US" dirty="0" smtClean="0"/>
            </a:br>
            <a:r>
              <a:rPr lang="en-US" sz="2400" dirty="0"/>
              <a:t>Repeat Accelerometer in Position 1 with ½” VN740 Foam (No Adhesive)</a:t>
            </a:r>
            <a:br>
              <a:rPr lang="en-US" sz="2400" dirty="0"/>
            </a:br>
            <a:endParaRPr lang="en-US" sz="2400" dirty="0"/>
          </a:p>
        </p:txBody>
      </p:sp>
      <p:graphicFrame>
        <p:nvGraphicFramePr>
          <p:cNvPr id="3" name="Table 2"/>
          <p:cNvGraphicFramePr>
            <a:graphicFrameLocks noGrp="1"/>
          </p:cNvGraphicFramePr>
          <p:nvPr>
            <p:extLst>
              <p:ext uri="{D42A27DB-BD31-4B8C-83A1-F6EECF244321}">
                <p14:modId xmlns:p14="http://schemas.microsoft.com/office/powerpoint/2010/main" val="2246647826"/>
              </p:ext>
            </p:extLst>
          </p:nvPr>
        </p:nvGraphicFramePr>
        <p:xfrm>
          <a:off x="228600" y="2057400"/>
          <a:ext cx="8077200" cy="3258250"/>
        </p:xfrm>
        <a:graphic>
          <a:graphicData uri="http://schemas.openxmlformats.org/drawingml/2006/table">
            <a:tbl>
              <a:tblPr firstRow="1" firstCol="1" bandRow="1">
                <a:tableStyleId>{5C22544A-7EE6-4342-B048-85BDC9FD1C3A}</a:tableStyleId>
              </a:tblPr>
              <a:tblGrid>
                <a:gridCol w="1140976"/>
                <a:gridCol w="616760"/>
                <a:gridCol w="604947"/>
                <a:gridCol w="611697"/>
                <a:gridCol w="303739"/>
                <a:gridCol w="835283"/>
                <a:gridCol w="811659"/>
                <a:gridCol w="631103"/>
                <a:gridCol w="291927"/>
                <a:gridCol w="987153"/>
                <a:gridCol w="717162"/>
                <a:gridCol w="524794"/>
              </a:tblGrid>
              <a:tr h="289819">
                <a:tc>
                  <a:txBody>
                    <a:bodyPr/>
                    <a:lstStyle/>
                    <a:p>
                      <a:pPr marL="0" marR="0">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nchor="b"/>
                </a:tc>
                <a:tc gridSpan="3">
                  <a:txBody>
                    <a:bodyPr/>
                    <a:lstStyle/>
                    <a:p>
                      <a:pPr marL="0" marR="0" algn="ctr">
                        <a:lnSpc>
                          <a:spcPct val="115000"/>
                        </a:lnSpc>
                        <a:spcBef>
                          <a:spcPts val="0"/>
                        </a:spcBef>
                        <a:spcAft>
                          <a:spcPts val="0"/>
                        </a:spcAft>
                      </a:pPr>
                      <a:r>
                        <a:rPr lang="en-US" sz="1400">
                          <a:effectLst/>
                        </a:rPr>
                        <a:t>11.34 - 11.68</a:t>
                      </a:r>
                      <a:endParaRPr lang="en-US" sz="140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b"/>
                </a:tc>
                <a:tc gridSpan="3">
                  <a:txBody>
                    <a:bodyPr/>
                    <a:lstStyle/>
                    <a:p>
                      <a:pPr marL="0" marR="0" algn="ctr">
                        <a:lnSpc>
                          <a:spcPct val="115000"/>
                        </a:lnSpc>
                        <a:spcBef>
                          <a:spcPts val="0"/>
                        </a:spcBef>
                        <a:spcAft>
                          <a:spcPts val="0"/>
                        </a:spcAft>
                      </a:pPr>
                      <a:r>
                        <a:rPr lang="en-US" sz="1400">
                          <a:effectLst/>
                        </a:rPr>
                        <a:t>17.94 - 18.47</a:t>
                      </a:r>
                      <a:endParaRPr lang="en-US" sz="140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b"/>
                </a:tc>
                <a:tc gridSpan="3">
                  <a:txBody>
                    <a:bodyPr/>
                    <a:lstStyle/>
                    <a:p>
                      <a:pPr marL="0" marR="0" algn="ctr">
                        <a:lnSpc>
                          <a:spcPct val="115000"/>
                        </a:lnSpc>
                        <a:spcBef>
                          <a:spcPts val="0"/>
                        </a:spcBef>
                        <a:spcAft>
                          <a:spcPts val="0"/>
                        </a:spcAft>
                      </a:pPr>
                      <a:r>
                        <a:rPr lang="en-US" sz="1400">
                          <a:effectLst/>
                        </a:rPr>
                        <a:t>17.94 - 18.47</a:t>
                      </a:r>
                      <a:endParaRPr lang="en-US" sz="140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r>
              <a:tr h="472181">
                <a:tc>
                  <a:txBody>
                    <a:bodyPr/>
                    <a:lstStyle/>
                    <a:p>
                      <a:pPr marL="0" marR="0">
                        <a:lnSpc>
                          <a:spcPct val="115000"/>
                        </a:lnSpc>
                        <a:spcBef>
                          <a:spcPts val="0"/>
                        </a:spcBef>
                        <a:spcAft>
                          <a:spcPts val="0"/>
                        </a:spcAft>
                      </a:pPr>
                      <a:r>
                        <a:rPr lang="en-US" sz="1400" dirty="0">
                          <a:effectLst/>
                        </a:rPr>
                        <a:t>Helmet Angle</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SI</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err="1">
                          <a:effectLst/>
                        </a:rPr>
                        <a:t>Pg</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ft/s</a:t>
                      </a:r>
                      <a:endParaRPr lang="en-US" sz="14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SI</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Pg</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ft/s</a:t>
                      </a:r>
                      <a:endParaRPr lang="en-US" sz="14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SI</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Pg</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ft/s</a:t>
                      </a:r>
                      <a:endParaRPr lang="en-US" sz="1400">
                        <a:effectLst/>
                        <a:latin typeface="Calibri"/>
                        <a:ea typeface="Calibri"/>
                        <a:cs typeface="Times New Roman"/>
                      </a:endParaRPr>
                    </a:p>
                  </a:txBody>
                  <a:tcPr marL="68580" marR="68580" marT="0" marB="0" anchor="b"/>
                </a:tc>
              </a:tr>
              <a:tr h="499250">
                <a:tc>
                  <a:txBody>
                    <a:bodyPr/>
                    <a:lstStyle/>
                    <a:p>
                      <a:pPr marL="0" marR="0" algn="ctr">
                        <a:lnSpc>
                          <a:spcPct val="115000"/>
                        </a:lnSpc>
                        <a:spcBef>
                          <a:spcPts val="0"/>
                        </a:spcBef>
                        <a:spcAft>
                          <a:spcPts val="0"/>
                        </a:spcAft>
                      </a:pPr>
                      <a:r>
                        <a:rPr lang="en-US" sz="1400">
                          <a:effectLst/>
                        </a:rPr>
                        <a:t>Rear                       position (5)</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0.05</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0.074</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0.01</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0.5202</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0.2797</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0.4</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0.2462</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0.00</a:t>
                      </a:r>
                      <a:endParaRPr lang="en-US" sz="1400">
                        <a:effectLst/>
                        <a:latin typeface="Calibri"/>
                        <a:ea typeface="Calibri"/>
                        <a:cs typeface="Times New Roman"/>
                      </a:endParaRPr>
                    </a:p>
                  </a:txBody>
                  <a:tcPr marL="68580" marR="68580" marT="0" marB="0" anchor="b"/>
                </a:tc>
              </a:tr>
              <a:tr h="499250">
                <a:tc>
                  <a:txBody>
                    <a:bodyPr/>
                    <a:lstStyle/>
                    <a:p>
                      <a:pPr marL="0" marR="0" algn="ctr">
                        <a:lnSpc>
                          <a:spcPct val="115000"/>
                        </a:lnSpc>
                        <a:spcBef>
                          <a:spcPts val="0"/>
                        </a:spcBef>
                        <a:spcAft>
                          <a:spcPts val="0"/>
                        </a:spcAft>
                      </a:pPr>
                      <a:r>
                        <a:rPr lang="en-US" sz="1400">
                          <a:effectLst/>
                        </a:rPr>
                        <a:t>R. Rear Boss            position (4)</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-0.12</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-0.06</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-0.02</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-0.0383</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-0.0086</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0.02</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-0.173258</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-0.157</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r>
              <a:tr h="499250">
                <a:tc>
                  <a:txBody>
                    <a:bodyPr/>
                    <a:lstStyle/>
                    <a:p>
                      <a:pPr marL="0" marR="0" algn="ctr">
                        <a:lnSpc>
                          <a:spcPct val="115000"/>
                        </a:lnSpc>
                        <a:spcBef>
                          <a:spcPts val="0"/>
                        </a:spcBef>
                        <a:spcAft>
                          <a:spcPts val="0"/>
                        </a:spcAft>
                      </a:pPr>
                      <a:r>
                        <a:rPr lang="en-US" sz="1400">
                          <a:effectLst/>
                        </a:rPr>
                        <a:t>Crown                        position (6)</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-0.24</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-0.09</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-0.0722</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-0.0068</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0.00</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0.037037</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0.0714</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0.00</a:t>
                      </a:r>
                      <a:endParaRPr lang="en-US" sz="1400">
                        <a:effectLst/>
                        <a:latin typeface="Calibri"/>
                        <a:ea typeface="Calibri"/>
                        <a:cs typeface="Times New Roman"/>
                      </a:endParaRPr>
                    </a:p>
                  </a:txBody>
                  <a:tcPr marL="68580" marR="68580" marT="0" marB="0" anchor="b"/>
                </a:tc>
              </a:tr>
              <a:tr h="499250">
                <a:tc>
                  <a:txBody>
                    <a:bodyPr/>
                    <a:lstStyle/>
                    <a:p>
                      <a:pPr marL="0" marR="0" algn="ctr">
                        <a:lnSpc>
                          <a:spcPct val="115000"/>
                        </a:lnSpc>
                        <a:spcBef>
                          <a:spcPts val="0"/>
                        </a:spcBef>
                        <a:spcAft>
                          <a:spcPts val="0"/>
                        </a:spcAft>
                      </a:pPr>
                      <a:r>
                        <a:rPr lang="en-US" sz="1400">
                          <a:effectLst/>
                        </a:rPr>
                        <a:t>Random           Position (15)</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0.07</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0.014</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-0.02</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0.2106</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0.1172</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0.00</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-0.170362</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-0.136</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0.00</a:t>
                      </a:r>
                      <a:endParaRPr lang="en-US" sz="1400">
                        <a:effectLst/>
                        <a:latin typeface="Calibri"/>
                        <a:ea typeface="Calibri"/>
                        <a:cs typeface="Times New Roman"/>
                      </a:endParaRPr>
                    </a:p>
                  </a:txBody>
                  <a:tcPr marL="68580" marR="68580" marT="0" marB="0" anchor="b"/>
                </a:tc>
              </a:tr>
              <a:tr h="499250">
                <a:tc>
                  <a:txBody>
                    <a:bodyPr/>
                    <a:lstStyle/>
                    <a:p>
                      <a:pPr marL="0" marR="0" algn="ctr">
                        <a:lnSpc>
                          <a:spcPct val="115000"/>
                        </a:lnSpc>
                        <a:spcBef>
                          <a:spcPts val="0"/>
                        </a:spcBef>
                        <a:spcAft>
                          <a:spcPts val="0"/>
                        </a:spcAft>
                      </a:pPr>
                      <a:r>
                        <a:rPr lang="en-US" sz="1400">
                          <a:effectLst/>
                        </a:rPr>
                        <a:t>Random            position (16)</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-0.05</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0.4928</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0.3273</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0.274686</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0.3056</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0.00</a:t>
                      </a:r>
                      <a:endParaRPr lang="en-US" sz="1400" dirty="0">
                        <a:effectLst/>
                        <a:latin typeface="Calibri"/>
                        <a:ea typeface="Calibri"/>
                        <a:cs typeface="Times New Roman"/>
                      </a:endParaRPr>
                    </a:p>
                  </a:txBody>
                  <a:tcPr marL="68580" marR="68580" marT="0" marB="0" anchor="b"/>
                </a:tc>
              </a:tr>
            </a:tbl>
          </a:graphicData>
        </a:graphic>
      </p:graphicFrame>
    </p:spTree>
    <p:extLst>
      <p:ext uri="{BB962C8B-B14F-4D97-AF65-F5344CB8AC3E}">
        <p14:creationId xmlns:p14="http://schemas.microsoft.com/office/powerpoint/2010/main" val="36496534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620000" cy="1143000"/>
          </a:xfrm>
        </p:spPr>
        <p:txBody>
          <a:bodyPr/>
          <a:lstStyle/>
          <a:p>
            <a:r>
              <a:rPr lang="en-US" dirty="0"/>
              <a:t>Design </a:t>
            </a:r>
            <a:r>
              <a:rPr lang="en-US" dirty="0" smtClean="0"/>
              <a:t>Analysis:</a:t>
            </a:r>
            <a:br>
              <a:rPr lang="en-US" dirty="0" smtClean="0"/>
            </a:br>
            <a:r>
              <a:rPr lang="en-US" sz="2400" dirty="0"/>
              <a:t>Accelerometer in Position 1 with ½” VN1000 Foam</a:t>
            </a:r>
            <a:br>
              <a:rPr lang="en-US" sz="2400" dirty="0"/>
            </a:br>
            <a:endParaRPr lang="en-US" sz="2400" dirty="0"/>
          </a:p>
        </p:txBody>
      </p:sp>
      <p:graphicFrame>
        <p:nvGraphicFramePr>
          <p:cNvPr id="3" name="Table 2"/>
          <p:cNvGraphicFramePr>
            <a:graphicFrameLocks noGrp="1"/>
          </p:cNvGraphicFramePr>
          <p:nvPr>
            <p:extLst>
              <p:ext uri="{D42A27DB-BD31-4B8C-83A1-F6EECF244321}">
                <p14:modId xmlns:p14="http://schemas.microsoft.com/office/powerpoint/2010/main" val="2912941854"/>
              </p:ext>
            </p:extLst>
          </p:nvPr>
        </p:nvGraphicFramePr>
        <p:xfrm>
          <a:off x="152400" y="1828800"/>
          <a:ext cx="8153400" cy="3792805"/>
        </p:xfrm>
        <a:graphic>
          <a:graphicData uri="http://schemas.openxmlformats.org/drawingml/2006/table">
            <a:tbl>
              <a:tblPr firstRow="1" firstCol="1" bandRow="1">
                <a:tableStyleId>{5C22544A-7EE6-4342-B048-85BDC9FD1C3A}</a:tableStyleId>
              </a:tblPr>
              <a:tblGrid>
                <a:gridCol w="1219200"/>
                <a:gridCol w="510260"/>
                <a:gridCol w="678849"/>
                <a:gridCol w="629447"/>
                <a:gridCol w="304929"/>
                <a:gridCol w="757210"/>
                <a:gridCol w="757210"/>
                <a:gridCol w="614116"/>
                <a:gridCol w="290449"/>
                <a:gridCol w="999961"/>
                <a:gridCol w="770839"/>
                <a:gridCol w="620930"/>
              </a:tblGrid>
              <a:tr h="381000">
                <a:tc>
                  <a:txBody>
                    <a:bodyPr/>
                    <a:lstStyle/>
                    <a:p>
                      <a:pPr marL="0" marR="0">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nchor="b"/>
                </a:tc>
                <a:tc gridSpan="3">
                  <a:txBody>
                    <a:bodyPr/>
                    <a:lstStyle/>
                    <a:p>
                      <a:pPr marL="0" marR="0" algn="ctr">
                        <a:lnSpc>
                          <a:spcPct val="115000"/>
                        </a:lnSpc>
                        <a:spcBef>
                          <a:spcPts val="0"/>
                        </a:spcBef>
                        <a:spcAft>
                          <a:spcPts val="0"/>
                        </a:spcAft>
                      </a:pPr>
                      <a:r>
                        <a:rPr lang="en-US" sz="1400" dirty="0">
                          <a:effectLst/>
                        </a:rPr>
                        <a:t>11.34 - 11.68</a:t>
                      </a:r>
                      <a:endParaRPr lang="en-US" sz="14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b"/>
                </a:tc>
                <a:tc gridSpan="3">
                  <a:txBody>
                    <a:bodyPr/>
                    <a:lstStyle/>
                    <a:p>
                      <a:pPr marL="0" marR="0" algn="ctr">
                        <a:lnSpc>
                          <a:spcPct val="115000"/>
                        </a:lnSpc>
                        <a:spcBef>
                          <a:spcPts val="0"/>
                        </a:spcBef>
                        <a:spcAft>
                          <a:spcPts val="0"/>
                        </a:spcAft>
                      </a:pPr>
                      <a:r>
                        <a:rPr lang="en-US" sz="1400">
                          <a:effectLst/>
                        </a:rPr>
                        <a:t>17.94 - 18.47</a:t>
                      </a:r>
                      <a:endParaRPr lang="en-US" sz="140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b"/>
                </a:tc>
                <a:tc gridSpan="3">
                  <a:txBody>
                    <a:bodyPr/>
                    <a:lstStyle/>
                    <a:p>
                      <a:pPr marL="0" marR="0" algn="ctr">
                        <a:lnSpc>
                          <a:spcPct val="115000"/>
                        </a:lnSpc>
                        <a:spcBef>
                          <a:spcPts val="0"/>
                        </a:spcBef>
                        <a:spcAft>
                          <a:spcPts val="0"/>
                        </a:spcAft>
                      </a:pPr>
                      <a:r>
                        <a:rPr lang="en-US" sz="1400" dirty="0">
                          <a:effectLst/>
                        </a:rPr>
                        <a:t>17.94 - 18.47</a:t>
                      </a:r>
                      <a:endParaRPr lang="en-US" sz="14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r>
              <a:tr h="457200">
                <a:tc>
                  <a:txBody>
                    <a:bodyPr/>
                    <a:lstStyle/>
                    <a:p>
                      <a:pPr marL="0" marR="0">
                        <a:lnSpc>
                          <a:spcPct val="115000"/>
                        </a:lnSpc>
                        <a:spcBef>
                          <a:spcPts val="0"/>
                        </a:spcBef>
                        <a:spcAft>
                          <a:spcPts val="0"/>
                        </a:spcAft>
                      </a:pPr>
                      <a:r>
                        <a:rPr lang="en-US" sz="1400" dirty="0">
                          <a:effectLst/>
                        </a:rPr>
                        <a:t>Helmet Angle</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SI</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Pg</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err="1">
                          <a:effectLst/>
                        </a:rPr>
                        <a:t>ft</a:t>
                      </a:r>
                      <a:r>
                        <a:rPr lang="en-US" sz="1400" dirty="0">
                          <a:effectLst/>
                        </a:rPr>
                        <a:t>/s</a:t>
                      </a:r>
                      <a:endParaRPr lang="en-US" sz="14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SI</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Pg</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ft/s</a:t>
                      </a:r>
                      <a:endParaRPr lang="en-US" sz="14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SI</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Pg</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ft/s</a:t>
                      </a:r>
                      <a:endParaRPr lang="en-US" sz="1400">
                        <a:effectLst/>
                        <a:latin typeface="Calibri"/>
                        <a:ea typeface="Calibri"/>
                        <a:cs typeface="Times New Roman"/>
                      </a:endParaRPr>
                    </a:p>
                  </a:txBody>
                  <a:tcPr marL="68580" marR="68580" marT="0" marB="0" anchor="b"/>
                </a:tc>
              </a:tr>
              <a:tr h="590921">
                <a:tc>
                  <a:txBody>
                    <a:bodyPr/>
                    <a:lstStyle/>
                    <a:p>
                      <a:pPr marL="0" marR="0" algn="ctr">
                        <a:lnSpc>
                          <a:spcPct val="115000"/>
                        </a:lnSpc>
                        <a:spcBef>
                          <a:spcPts val="0"/>
                        </a:spcBef>
                        <a:spcAft>
                          <a:spcPts val="0"/>
                        </a:spcAft>
                      </a:pPr>
                      <a:r>
                        <a:rPr lang="en-US" sz="1400">
                          <a:effectLst/>
                        </a:rPr>
                        <a:t>Rear                       position (5)</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0.07</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0.147</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0.00</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0.5739</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0.3305</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0.4048</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0.2</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r>
              <a:tr h="590921">
                <a:tc>
                  <a:txBody>
                    <a:bodyPr/>
                    <a:lstStyle/>
                    <a:p>
                      <a:pPr marL="0" marR="0" algn="ctr">
                        <a:lnSpc>
                          <a:spcPct val="115000"/>
                        </a:lnSpc>
                        <a:spcBef>
                          <a:spcPts val="0"/>
                        </a:spcBef>
                        <a:spcAft>
                          <a:spcPts val="0"/>
                        </a:spcAft>
                      </a:pPr>
                      <a:r>
                        <a:rPr lang="en-US" sz="1400">
                          <a:effectLst/>
                        </a:rPr>
                        <a:t>R. Rear Boss            position (4)</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-0.16</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-0.05</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-0.03</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0.0128</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0.0517</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0.02</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-0.207156</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-0.173</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r>
              <a:tr h="590921">
                <a:tc>
                  <a:txBody>
                    <a:bodyPr/>
                    <a:lstStyle/>
                    <a:p>
                      <a:pPr marL="0" marR="0" algn="ctr">
                        <a:lnSpc>
                          <a:spcPct val="115000"/>
                        </a:lnSpc>
                        <a:spcBef>
                          <a:spcPts val="0"/>
                        </a:spcBef>
                        <a:spcAft>
                          <a:spcPts val="0"/>
                        </a:spcAft>
                      </a:pPr>
                      <a:r>
                        <a:rPr lang="en-US" sz="1400">
                          <a:effectLst/>
                        </a:rPr>
                        <a:t>Crown                        position (6)</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-0.24</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-0.12</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-0.1063</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-0.0338</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0.00</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0.057239</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0.0857</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0.00</a:t>
                      </a:r>
                      <a:endParaRPr lang="en-US" sz="1400">
                        <a:effectLst/>
                        <a:latin typeface="Calibri"/>
                        <a:ea typeface="Calibri"/>
                        <a:cs typeface="Times New Roman"/>
                      </a:endParaRPr>
                    </a:p>
                  </a:txBody>
                  <a:tcPr marL="68580" marR="68580" marT="0" marB="0" anchor="b"/>
                </a:tc>
              </a:tr>
              <a:tr h="590921">
                <a:tc>
                  <a:txBody>
                    <a:bodyPr/>
                    <a:lstStyle/>
                    <a:p>
                      <a:pPr marL="0" marR="0" algn="ctr">
                        <a:lnSpc>
                          <a:spcPct val="115000"/>
                        </a:lnSpc>
                        <a:spcBef>
                          <a:spcPts val="0"/>
                        </a:spcBef>
                        <a:spcAft>
                          <a:spcPts val="0"/>
                        </a:spcAft>
                      </a:pPr>
                      <a:r>
                        <a:rPr lang="en-US" sz="1400">
                          <a:effectLst/>
                        </a:rPr>
                        <a:t>Random           Position (15)</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-0.05</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0.028</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0.099</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0.0313</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0.075846</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0.0643</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0.00</a:t>
                      </a:r>
                      <a:endParaRPr lang="en-US" sz="1400">
                        <a:effectLst/>
                        <a:latin typeface="Calibri"/>
                        <a:ea typeface="Calibri"/>
                        <a:cs typeface="Times New Roman"/>
                      </a:endParaRPr>
                    </a:p>
                  </a:txBody>
                  <a:tcPr marL="68580" marR="68580" marT="0" marB="0" anchor="b"/>
                </a:tc>
              </a:tr>
              <a:tr h="590921">
                <a:tc>
                  <a:txBody>
                    <a:bodyPr/>
                    <a:lstStyle/>
                    <a:p>
                      <a:pPr marL="0" marR="0" algn="ctr">
                        <a:lnSpc>
                          <a:spcPct val="115000"/>
                        </a:lnSpc>
                        <a:spcBef>
                          <a:spcPts val="0"/>
                        </a:spcBef>
                        <a:spcAft>
                          <a:spcPts val="0"/>
                        </a:spcAft>
                      </a:pPr>
                      <a:r>
                        <a:rPr lang="en-US" sz="1400">
                          <a:effectLst/>
                        </a:rPr>
                        <a:t>Random            position (16)</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0.02</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0.015</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0.00</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0.3678</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0.2909</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0.418312</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0.3333</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0.01</a:t>
                      </a:r>
                      <a:endParaRPr lang="en-US" sz="1400" dirty="0">
                        <a:effectLst/>
                        <a:latin typeface="Calibri"/>
                        <a:ea typeface="Calibri"/>
                        <a:cs typeface="Times New Roman"/>
                      </a:endParaRPr>
                    </a:p>
                  </a:txBody>
                  <a:tcPr marL="68580" marR="68580" marT="0" marB="0" anchor="b"/>
                </a:tc>
              </a:tr>
            </a:tbl>
          </a:graphicData>
        </a:graphic>
      </p:graphicFrame>
    </p:spTree>
    <p:extLst>
      <p:ext uri="{BB962C8B-B14F-4D97-AF65-F5344CB8AC3E}">
        <p14:creationId xmlns:p14="http://schemas.microsoft.com/office/powerpoint/2010/main" val="26510372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620000" cy="1143000"/>
          </a:xfrm>
        </p:spPr>
        <p:txBody>
          <a:bodyPr/>
          <a:lstStyle/>
          <a:p>
            <a:r>
              <a:rPr lang="en-US" dirty="0"/>
              <a:t>Design </a:t>
            </a:r>
            <a:r>
              <a:rPr lang="en-US" dirty="0" smtClean="0"/>
              <a:t>Analysis:</a:t>
            </a:r>
            <a:br>
              <a:rPr lang="en-US" dirty="0" smtClean="0"/>
            </a:br>
            <a:r>
              <a:rPr lang="en-US" sz="2400" dirty="0"/>
              <a:t>Accelerometer in Position 1 Sandwiched Between ¼” VN740 Foam</a:t>
            </a:r>
            <a:br>
              <a:rPr lang="en-US" sz="2400" dirty="0"/>
            </a:br>
            <a:endParaRPr lang="en-US" sz="2400" dirty="0"/>
          </a:p>
        </p:txBody>
      </p:sp>
      <p:graphicFrame>
        <p:nvGraphicFramePr>
          <p:cNvPr id="3" name="Table 2"/>
          <p:cNvGraphicFramePr>
            <a:graphicFrameLocks noGrp="1"/>
          </p:cNvGraphicFramePr>
          <p:nvPr>
            <p:extLst>
              <p:ext uri="{D42A27DB-BD31-4B8C-83A1-F6EECF244321}">
                <p14:modId xmlns:p14="http://schemas.microsoft.com/office/powerpoint/2010/main" val="3819829330"/>
              </p:ext>
            </p:extLst>
          </p:nvPr>
        </p:nvGraphicFramePr>
        <p:xfrm>
          <a:off x="152400" y="1981200"/>
          <a:ext cx="8153401" cy="3430485"/>
        </p:xfrm>
        <a:graphic>
          <a:graphicData uri="http://schemas.openxmlformats.org/drawingml/2006/table">
            <a:tbl>
              <a:tblPr firstRow="1" firstCol="1" bandRow="1">
                <a:tableStyleId>{5C22544A-7EE6-4342-B048-85BDC9FD1C3A}</a:tableStyleId>
              </a:tblPr>
              <a:tblGrid>
                <a:gridCol w="1219200"/>
                <a:gridCol w="468323"/>
                <a:gridCol w="606493"/>
                <a:gridCol w="611568"/>
                <a:gridCol w="380644"/>
                <a:gridCol w="761289"/>
                <a:gridCol w="700386"/>
                <a:gridCol w="705461"/>
                <a:gridCol w="345117"/>
                <a:gridCol w="989675"/>
                <a:gridCol w="761289"/>
                <a:gridCol w="603956"/>
              </a:tblGrid>
              <a:tr h="309635">
                <a:tc>
                  <a:txBody>
                    <a:bodyPr/>
                    <a:lstStyle/>
                    <a:p>
                      <a:pPr marL="0" marR="0">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nchor="b"/>
                </a:tc>
                <a:tc gridSpan="3">
                  <a:txBody>
                    <a:bodyPr/>
                    <a:lstStyle/>
                    <a:p>
                      <a:pPr marL="0" marR="0" algn="ctr">
                        <a:lnSpc>
                          <a:spcPct val="115000"/>
                        </a:lnSpc>
                        <a:spcBef>
                          <a:spcPts val="0"/>
                        </a:spcBef>
                        <a:spcAft>
                          <a:spcPts val="0"/>
                        </a:spcAft>
                      </a:pPr>
                      <a:r>
                        <a:rPr lang="en-US" sz="1400">
                          <a:effectLst/>
                        </a:rPr>
                        <a:t>11.34 - 11.68</a:t>
                      </a:r>
                      <a:endParaRPr lang="en-US" sz="140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nchor="b"/>
                </a:tc>
                <a:tc gridSpan="3">
                  <a:txBody>
                    <a:bodyPr/>
                    <a:lstStyle/>
                    <a:p>
                      <a:pPr marL="0" marR="0" algn="ctr">
                        <a:lnSpc>
                          <a:spcPct val="115000"/>
                        </a:lnSpc>
                        <a:spcBef>
                          <a:spcPts val="0"/>
                        </a:spcBef>
                        <a:spcAft>
                          <a:spcPts val="0"/>
                        </a:spcAft>
                      </a:pPr>
                      <a:r>
                        <a:rPr lang="en-US" sz="1400">
                          <a:effectLst/>
                        </a:rPr>
                        <a:t>17.94 - 18.47</a:t>
                      </a:r>
                      <a:endParaRPr lang="en-US" sz="140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b"/>
                </a:tc>
                <a:tc gridSpan="3">
                  <a:txBody>
                    <a:bodyPr/>
                    <a:lstStyle/>
                    <a:p>
                      <a:pPr marL="0" marR="0" algn="ctr">
                        <a:lnSpc>
                          <a:spcPct val="115000"/>
                        </a:lnSpc>
                        <a:spcBef>
                          <a:spcPts val="0"/>
                        </a:spcBef>
                        <a:spcAft>
                          <a:spcPts val="0"/>
                        </a:spcAft>
                      </a:pPr>
                      <a:r>
                        <a:rPr lang="en-US" sz="1400">
                          <a:effectLst/>
                        </a:rPr>
                        <a:t>17.94 - 18.47</a:t>
                      </a:r>
                      <a:endParaRPr lang="en-US" sz="140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r>
              <a:tr h="452365">
                <a:tc>
                  <a:txBody>
                    <a:bodyPr/>
                    <a:lstStyle/>
                    <a:p>
                      <a:pPr marL="0" marR="0">
                        <a:lnSpc>
                          <a:spcPct val="115000"/>
                        </a:lnSpc>
                        <a:spcBef>
                          <a:spcPts val="0"/>
                        </a:spcBef>
                        <a:spcAft>
                          <a:spcPts val="0"/>
                        </a:spcAft>
                      </a:pPr>
                      <a:r>
                        <a:rPr lang="en-US" sz="1400">
                          <a:effectLst/>
                        </a:rPr>
                        <a:t>Helmet Angle</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SI</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err="1">
                          <a:effectLst/>
                        </a:rPr>
                        <a:t>Pg</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ft/s</a:t>
                      </a:r>
                      <a:endParaRPr lang="en-US" sz="14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SI</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Pg</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ft/s</a:t>
                      </a:r>
                      <a:endParaRPr lang="en-US" sz="14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SI</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Pg</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ft/s</a:t>
                      </a:r>
                      <a:endParaRPr lang="en-US" sz="1400">
                        <a:effectLst/>
                        <a:latin typeface="Calibri"/>
                        <a:ea typeface="Calibri"/>
                        <a:cs typeface="Times New Roman"/>
                      </a:endParaRPr>
                    </a:p>
                  </a:txBody>
                  <a:tcPr marL="68580" marR="68580" marT="0" marB="0" anchor="b"/>
                </a:tc>
              </a:tr>
              <a:tr h="533697">
                <a:tc>
                  <a:txBody>
                    <a:bodyPr/>
                    <a:lstStyle/>
                    <a:p>
                      <a:pPr marL="0" marR="0" algn="ctr">
                        <a:lnSpc>
                          <a:spcPct val="115000"/>
                        </a:lnSpc>
                        <a:spcBef>
                          <a:spcPts val="0"/>
                        </a:spcBef>
                        <a:spcAft>
                          <a:spcPts val="0"/>
                        </a:spcAft>
                      </a:pPr>
                      <a:r>
                        <a:rPr lang="en-US" sz="1400">
                          <a:effectLst/>
                        </a:rPr>
                        <a:t>Rear                       position (5)</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0.15</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0.191</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0.00</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0.8906</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0.4068</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0.4448</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0.2231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-0.02</a:t>
                      </a:r>
                      <a:endParaRPr lang="en-US" sz="1400">
                        <a:effectLst/>
                        <a:latin typeface="Calibri"/>
                        <a:ea typeface="Calibri"/>
                        <a:cs typeface="Times New Roman"/>
                      </a:endParaRPr>
                    </a:p>
                  </a:txBody>
                  <a:tcPr marL="68580" marR="68580" marT="0" marB="0" anchor="b"/>
                </a:tc>
              </a:tr>
              <a:tr h="533697">
                <a:tc>
                  <a:txBody>
                    <a:bodyPr/>
                    <a:lstStyle/>
                    <a:p>
                      <a:pPr marL="0" marR="0" algn="ctr">
                        <a:lnSpc>
                          <a:spcPct val="115000"/>
                        </a:lnSpc>
                        <a:spcBef>
                          <a:spcPts val="0"/>
                        </a:spcBef>
                        <a:spcAft>
                          <a:spcPts val="0"/>
                        </a:spcAft>
                      </a:pPr>
                      <a:r>
                        <a:rPr lang="en-US" sz="1400">
                          <a:effectLst/>
                        </a:rPr>
                        <a:t>R. Rear Boss            position (4)</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-0.18</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-0.08</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-0.02</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0.0043</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0.0517</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-0.167608</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-0.118</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0.00</a:t>
                      </a:r>
                      <a:endParaRPr lang="en-US" sz="1400">
                        <a:effectLst/>
                        <a:latin typeface="Calibri"/>
                        <a:ea typeface="Calibri"/>
                        <a:cs typeface="Times New Roman"/>
                      </a:endParaRPr>
                    </a:p>
                  </a:txBody>
                  <a:tcPr marL="68580" marR="68580" marT="0" marB="0" anchor="b"/>
                </a:tc>
              </a:tr>
              <a:tr h="533697">
                <a:tc>
                  <a:txBody>
                    <a:bodyPr/>
                    <a:lstStyle/>
                    <a:p>
                      <a:pPr marL="0" marR="0" algn="ctr">
                        <a:lnSpc>
                          <a:spcPct val="115000"/>
                        </a:lnSpc>
                        <a:spcBef>
                          <a:spcPts val="0"/>
                        </a:spcBef>
                        <a:spcAft>
                          <a:spcPts val="0"/>
                        </a:spcAft>
                      </a:pPr>
                      <a:r>
                        <a:rPr lang="en-US" sz="1400">
                          <a:effectLst/>
                        </a:rPr>
                        <a:t>Crown                        position (6)</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-0.27</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-0.13</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-0.0041</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0.0405</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0.00</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-0.031425</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0.0214</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0.00</a:t>
                      </a:r>
                      <a:endParaRPr lang="en-US" sz="1400">
                        <a:effectLst/>
                        <a:latin typeface="Calibri"/>
                        <a:ea typeface="Calibri"/>
                        <a:cs typeface="Times New Roman"/>
                      </a:endParaRPr>
                    </a:p>
                  </a:txBody>
                  <a:tcPr marL="68580" marR="68580" marT="0" marB="0" anchor="b"/>
                </a:tc>
              </a:tr>
              <a:tr h="533697">
                <a:tc>
                  <a:txBody>
                    <a:bodyPr/>
                    <a:lstStyle/>
                    <a:p>
                      <a:pPr marL="0" marR="0" algn="ctr">
                        <a:lnSpc>
                          <a:spcPct val="115000"/>
                        </a:lnSpc>
                        <a:spcBef>
                          <a:spcPts val="0"/>
                        </a:spcBef>
                        <a:spcAft>
                          <a:spcPts val="0"/>
                        </a:spcAft>
                      </a:pPr>
                      <a:r>
                        <a:rPr lang="en-US" sz="1400">
                          <a:effectLst/>
                        </a:rPr>
                        <a:t>Random           Position (15)</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-0.08</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0.0837</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0.0078</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-0.128355</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0.00</a:t>
                      </a:r>
                      <a:endParaRPr lang="en-US" sz="1400">
                        <a:effectLst/>
                        <a:latin typeface="Calibri"/>
                        <a:ea typeface="Calibri"/>
                        <a:cs typeface="Times New Roman"/>
                      </a:endParaRPr>
                    </a:p>
                  </a:txBody>
                  <a:tcPr marL="68580" marR="68580" marT="0" marB="0" anchor="b"/>
                </a:tc>
              </a:tr>
              <a:tr h="533697">
                <a:tc>
                  <a:txBody>
                    <a:bodyPr/>
                    <a:lstStyle/>
                    <a:p>
                      <a:pPr marL="0" marR="0" algn="ctr">
                        <a:lnSpc>
                          <a:spcPct val="115000"/>
                        </a:lnSpc>
                        <a:spcBef>
                          <a:spcPts val="0"/>
                        </a:spcBef>
                        <a:spcAft>
                          <a:spcPts val="0"/>
                        </a:spcAft>
                      </a:pPr>
                      <a:r>
                        <a:rPr lang="en-US" sz="1400">
                          <a:effectLst/>
                        </a:rPr>
                        <a:t>Random            position (16)</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0.06</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0.029</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0.00</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0.2808</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0.2545</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0.01</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0.576302</a:t>
                      </a:r>
                      <a:endParaRPr lang="en-US" sz="14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0.4074</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0.01</a:t>
                      </a:r>
                      <a:endParaRPr lang="en-US" sz="1400" dirty="0">
                        <a:effectLst/>
                        <a:latin typeface="Calibri"/>
                        <a:ea typeface="Calibri"/>
                        <a:cs typeface="Times New Roman"/>
                      </a:endParaRPr>
                    </a:p>
                  </a:txBody>
                  <a:tcPr marL="68580" marR="68580" marT="0" marB="0" anchor="b"/>
                </a:tc>
              </a:tr>
            </a:tbl>
          </a:graphicData>
        </a:graphic>
      </p:graphicFrame>
      <p:sp>
        <p:nvSpPr>
          <p:cNvPr id="4" name="Oval 3"/>
          <p:cNvSpPr/>
          <p:nvPr/>
        </p:nvSpPr>
        <p:spPr>
          <a:xfrm>
            <a:off x="3498850" y="2971800"/>
            <a:ext cx="692150" cy="323850"/>
          </a:xfrm>
          <a:prstGeom prst="ellipse">
            <a:avLst/>
          </a:prstGeom>
          <a:noFill/>
          <a:ln w="25400" cap="flat" cmpd="sng" algn="ctr">
            <a:solidFill>
              <a:srgbClr val="FF0000"/>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2637634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Design Schedule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89881318"/>
              </p:ext>
            </p:extLst>
          </p:nvPr>
        </p:nvGraphicFramePr>
        <p:xfrm>
          <a:off x="152400" y="990600"/>
          <a:ext cx="8229602" cy="5508625"/>
        </p:xfrm>
        <a:graphic>
          <a:graphicData uri="http://schemas.openxmlformats.org/drawingml/2006/table">
            <a:tbl>
              <a:tblPr firstRow="1" firstCol="1" bandRow="1" bandCol="1"/>
              <a:tblGrid>
                <a:gridCol w="1407437"/>
                <a:gridCol w="444013"/>
                <a:gridCol w="444013"/>
                <a:gridCol w="444013"/>
                <a:gridCol w="434937"/>
                <a:gridCol w="434937"/>
                <a:gridCol w="434937"/>
                <a:gridCol w="434937"/>
                <a:gridCol w="434937"/>
                <a:gridCol w="481713"/>
                <a:gridCol w="481713"/>
                <a:gridCol w="481713"/>
                <a:gridCol w="481713"/>
                <a:gridCol w="462863"/>
                <a:gridCol w="462863"/>
                <a:gridCol w="462863"/>
              </a:tblGrid>
              <a:tr h="425450">
                <a:tc>
                  <a:txBody>
                    <a:bodyPr/>
                    <a:lstStyle/>
                    <a:p>
                      <a:pPr marL="0" marR="0" algn="ctr">
                        <a:spcBef>
                          <a:spcPts val="10"/>
                        </a:spcBef>
                        <a:spcAft>
                          <a:spcPts val="10"/>
                        </a:spcAft>
                      </a:pPr>
                      <a:r>
                        <a:rPr lang="en-US" sz="1200" dirty="0">
                          <a:effectLst/>
                          <a:latin typeface="Times New Roman"/>
                          <a:ea typeface="MS Mincho"/>
                          <a:cs typeface="Times New Roman"/>
                        </a:rPr>
                        <a:t> </a:t>
                      </a:r>
                      <a:endParaRPr lang="en-US" sz="1200" dirty="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marL="0" marR="0" algn="ctr">
                        <a:spcBef>
                          <a:spcPts val="10"/>
                        </a:spcBef>
                        <a:spcAft>
                          <a:spcPts val="10"/>
                        </a:spcAft>
                      </a:pPr>
                      <a:r>
                        <a:rPr lang="en-US" sz="1200" dirty="0">
                          <a:solidFill>
                            <a:srgbClr val="FFFFFF"/>
                          </a:solidFill>
                          <a:effectLst/>
                          <a:latin typeface="Times New Roman"/>
                          <a:ea typeface="MS Mincho"/>
                          <a:cs typeface="Times New Roman"/>
                        </a:rPr>
                        <a:t>Sep. 10</a:t>
                      </a:r>
                      <a:endParaRPr lang="en-US" sz="1200" dirty="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marL="0" marR="0" algn="ctr">
                        <a:spcBef>
                          <a:spcPts val="10"/>
                        </a:spcBef>
                        <a:spcAft>
                          <a:spcPts val="10"/>
                        </a:spcAft>
                      </a:pPr>
                      <a:r>
                        <a:rPr lang="en-US" sz="1200">
                          <a:solidFill>
                            <a:srgbClr val="FFFFFF"/>
                          </a:solidFill>
                          <a:effectLst/>
                          <a:latin typeface="Times New Roman"/>
                          <a:ea typeface="MS Mincho"/>
                          <a:cs typeface="Times New Roman"/>
                        </a:rPr>
                        <a:t>Sep. 17</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marL="0" marR="0" algn="ctr">
                        <a:spcBef>
                          <a:spcPts val="10"/>
                        </a:spcBef>
                        <a:spcAft>
                          <a:spcPts val="10"/>
                        </a:spcAft>
                      </a:pPr>
                      <a:r>
                        <a:rPr lang="en-US" sz="1200">
                          <a:solidFill>
                            <a:srgbClr val="FFFFFF"/>
                          </a:solidFill>
                          <a:effectLst/>
                          <a:latin typeface="Times New Roman"/>
                          <a:ea typeface="MS Mincho"/>
                          <a:cs typeface="Times New Roman"/>
                        </a:rPr>
                        <a:t>Sep. 24</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marL="0" marR="0" algn="ctr">
                        <a:spcBef>
                          <a:spcPts val="10"/>
                        </a:spcBef>
                        <a:spcAft>
                          <a:spcPts val="10"/>
                        </a:spcAft>
                      </a:pPr>
                      <a:r>
                        <a:rPr lang="en-US" sz="1200">
                          <a:solidFill>
                            <a:srgbClr val="FFFFFF"/>
                          </a:solidFill>
                          <a:effectLst/>
                          <a:latin typeface="Times New Roman"/>
                          <a:ea typeface="MS Mincho"/>
                          <a:cs typeface="Times New Roman"/>
                        </a:rPr>
                        <a:t>Oct. 1</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marL="0" marR="0" algn="ctr">
                        <a:spcBef>
                          <a:spcPts val="10"/>
                        </a:spcBef>
                        <a:spcAft>
                          <a:spcPts val="10"/>
                        </a:spcAft>
                      </a:pPr>
                      <a:r>
                        <a:rPr lang="en-US" sz="1200">
                          <a:solidFill>
                            <a:srgbClr val="FFFFFF"/>
                          </a:solidFill>
                          <a:effectLst/>
                          <a:latin typeface="Times New Roman"/>
                          <a:ea typeface="MS Mincho"/>
                          <a:cs typeface="Times New Roman"/>
                        </a:rPr>
                        <a:t>Oct. 8</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marL="0" marR="0" algn="ctr">
                        <a:spcBef>
                          <a:spcPts val="10"/>
                        </a:spcBef>
                        <a:spcAft>
                          <a:spcPts val="10"/>
                        </a:spcAft>
                      </a:pPr>
                      <a:r>
                        <a:rPr lang="en-US" sz="1200">
                          <a:solidFill>
                            <a:srgbClr val="FFFFFF"/>
                          </a:solidFill>
                          <a:effectLst/>
                          <a:latin typeface="Times New Roman"/>
                          <a:ea typeface="MS Mincho"/>
                          <a:cs typeface="Times New Roman"/>
                        </a:rPr>
                        <a:t>Oct. 15</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marL="0" marR="0" algn="ctr">
                        <a:spcBef>
                          <a:spcPts val="10"/>
                        </a:spcBef>
                        <a:spcAft>
                          <a:spcPts val="10"/>
                        </a:spcAft>
                      </a:pPr>
                      <a:r>
                        <a:rPr lang="en-US" sz="1200">
                          <a:solidFill>
                            <a:srgbClr val="FFFFFF"/>
                          </a:solidFill>
                          <a:effectLst/>
                          <a:latin typeface="Times New Roman"/>
                          <a:ea typeface="MS Mincho"/>
                          <a:cs typeface="Times New Roman"/>
                        </a:rPr>
                        <a:t>Oct. 22</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marL="0" marR="0" algn="ctr">
                        <a:spcBef>
                          <a:spcPts val="10"/>
                        </a:spcBef>
                        <a:spcAft>
                          <a:spcPts val="10"/>
                        </a:spcAft>
                      </a:pPr>
                      <a:r>
                        <a:rPr lang="en-US" sz="1200">
                          <a:solidFill>
                            <a:srgbClr val="FFFFFF"/>
                          </a:solidFill>
                          <a:effectLst/>
                          <a:latin typeface="Times New Roman"/>
                          <a:ea typeface="MS Mincho"/>
                          <a:cs typeface="Times New Roman"/>
                        </a:rPr>
                        <a:t>Oct. 29</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marL="0" marR="0" algn="ctr">
                        <a:spcBef>
                          <a:spcPts val="10"/>
                        </a:spcBef>
                        <a:spcAft>
                          <a:spcPts val="10"/>
                        </a:spcAft>
                      </a:pPr>
                      <a:r>
                        <a:rPr lang="en-US" sz="1200">
                          <a:solidFill>
                            <a:srgbClr val="FFFFFF"/>
                          </a:solidFill>
                          <a:effectLst/>
                          <a:latin typeface="Times New Roman"/>
                          <a:ea typeface="MS Mincho"/>
                          <a:cs typeface="Times New Roman"/>
                        </a:rPr>
                        <a:t>Nov. 5</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marL="0" marR="0" algn="ctr">
                        <a:spcBef>
                          <a:spcPts val="10"/>
                        </a:spcBef>
                        <a:spcAft>
                          <a:spcPts val="10"/>
                        </a:spcAft>
                      </a:pPr>
                      <a:r>
                        <a:rPr lang="en-US" sz="1200">
                          <a:solidFill>
                            <a:srgbClr val="FFFFFF"/>
                          </a:solidFill>
                          <a:effectLst/>
                          <a:latin typeface="Times New Roman"/>
                          <a:ea typeface="MS Mincho"/>
                          <a:cs typeface="Times New Roman"/>
                        </a:rPr>
                        <a:t>Nov. 12</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marL="0" marR="0" algn="ctr">
                        <a:spcBef>
                          <a:spcPts val="10"/>
                        </a:spcBef>
                        <a:spcAft>
                          <a:spcPts val="10"/>
                        </a:spcAft>
                      </a:pPr>
                      <a:r>
                        <a:rPr lang="en-US" sz="1200">
                          <a:solidFill>
                            <a:srgbClr val="FFFFFF"/>
                          </a:solidFill>
                          <a:effectLst/>
                          <a:latin typeface="Times New Roman"/>
                          <a:ea typeface="MS Mincho"/>
                          <a:cs typeface="Times New Roman"/>
                        </a:rPr>
                        <a:t>Nov. 17</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marL="0" marR="0" algn="ctr">
                        <a:spcBef>
                          <a:spcPts val="10"/>
                        </a:spcBef>
                        <a:spcAft>
                          <a:spcPts val="10"/>
                        </a:spcAft>
                      </a:pPr>
                      <a:r>
                        <a:rPr lang="en-US" sz="1200">
                          <a:solidFill>
                            <a:srgbClr val="FFFFFF"/>
                          </a:solidFill>
                          <a:effectLst/>
                          <a:latin typeface="Times New Roman"/>
                          <a:ea typeface="MS Mincho"/>
                          <a:cs typeface="Times New Roman"/>
                        </a:rPr>
                        <a:t>Nov. 24</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marL="0" marR="0" algn="ctr">
                        <a:spcBef>
                          <a:spcPts val="10"/>
                        </a:spcBef>
                        <a:spcAft>
                          <a:spcPts val="10"/>
                        </a:spcAft>
                      </a:pPr>
                      <a:r>
                        <a:rPr lang="en-US" sz="1200">
                          <a:solidFill>
                            <a:srgbClr val="FFFFFF"/>
                          </a:solidFill>
                          <a:effectLst/>
                          <a:latin typeface="Times New Roman"/>
                          <a:ea typeface="MS Mincho"/>
                          <a:cs typeface="Times New Roman"/>
                        </a:rPr>
                        <a:t>Dec. 1</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marL="0" marR="0" algn="ctr">
                        <a:spcBef>
                          <a:spcPts val="10"/>
                        </a:spcBef>
                        <a:spcAft>
                          <a:spcPts val="10"/>
                        </a:spcAft>
                      </a:pPr>
                      <a:r>
                        <a:rPr lang="en-US" sz="1200" dirty="0">
                          <a:solidFill>
                            <a:srgbClr val="FFFFFF"/>
                          </a:solidFill>
                          <a:effectLst/>
                          <a:latin typeface="Times New Roman"/>
                          <a:ea typeface="MS Mincho"/>
                          <a:cs typeface="Times New Roman"/>
                        </a:rPr>
                        <a:t>Dec. 5</a:t>
                      </a:r>
                      <a:endParaRPr lang="en-US" sz="1200" dirty="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marL="0" marR="0" algn="ctr">
                        <a:spcBef>
                          <a:spcPts val="10"/>
                        </a:spcBef>
                        <a:spcAft>
                          <a:spcPts val="10"/>
                        </a:spcAft>
                      </a:pPr>
                      <a:r>
                        <a:rPr lang="en-US" sz="1200">
                          <a:solidFill>
                            <a:srgbClr val="FFFFFF"/>
                          </a:solidFill>
                          <a:effectLst/>
                          <a:latin typeface="Times New Roman"/>
                          <a:ea typeface="MS Mincho"/>
                          <a:cs typeface="Times New Roman"/>
                        </a:rPr>
                        <a:t>Dec. 11</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r>
              <a:tr h="260350">
                <a:tc>
                  <a:txBody>
                    <a:bodyPr/>
                    <a:lstStyle/>
                    <a:p>
                      <a:pPr marL="0" marR="0" algn="ctr">
                        <a:spcBef>
                          <a:spcPts val="10"/>
                        </a:spcBef>
                        <a:spcAft>
                          <a:spcPts val="10"/>
                        </a:spcAft>
                      </a:pPr>
                      <a:r>
                        <a:rPr lang="en-US" sz="1200" b="1" dirty="0">
                          <a:effectLst/>
                          <a:latin typeface="Times New Roman"/>
                          <a:ea typeface="MS Mincho"/>
                          <a:cs typeface="Times New Roman"/>
                        </a:rPr>
                        <a:t>Project Selection</a:t>
                      </a:r>
                      <a:endParaRPr lang="en-US" sz="1200" dirty="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gn="ctr">
                        <a:spcBef>
                          <a:spcPts val="10"/>
                        </a:spcBef>
                        <a:spcAft>
                          <a:spcPts val="10"/>
                        </a:spcAft>
                      </a:pPr>
                      <a:r>
                        <a:rPr lang="en-US" sz="1200" b="1">
                          <a:effectLst/>
                          <a:latin typeface="Times New Roman"/>
                          <a:ea typeface="MS Mincho"/>
                          <a:cs typeface="Times New Roman"/>
                        </a:rPr>
                        <a:t>Project Plan</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50">
                <a:tc>
                  <a:txBody>
                    <a:bodyPr/>
                    <a:lstStyle/>
                    <a:p>
                      <a:pPr marL="0" marR="0" algn="ctr">
                        <a:spcBef>
                          <a:spcPts val="10"/>
                        </a:spcBef>
                        <a:spcAft>
                          <a:spcPts val="10"/>
                        </a:spcAft>
                      </a:pPr>
                      <a:r>
                        <a:rPr lang="en-US" sz="1200" b="1">
                          <a:effectLst/>
                          <a:latin typeface="Times New Roman"/>
                          <a:ea typeface="MS Mincho"/>
                          <a:cs typeface="Times New Roman"/>
                        </a:rPr>
                        <a:t>Project Requirements</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50">
                <a:tc>
                  <a:txBody>
                    <a:bodyPr/>
                    <a:lstStyle/>
                    <a:p>
                      <a:pPr marL="0" marR="0" algn="ctr">
                        <a:spcBef>
                          <a:spcPts val="10"/>
                        </a:spcBef>
                        <a:spcAft>
                          <a:spcPts val="10"/>
                        </a:spcAft>
                      </a:pPr>
                      <a:r>
                        <a:rPr lang="en-US" sz="1200" b="1">
                          <a:effectLst/>
                          <a:latin typeface="Times New Roman"/>
                          <a:ea typeface="MS Mincho"/>
                          <a:cs typeface="Times New Roman"/>
                        </a:rPr>
                        <a:t>Literature/Patent Search</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50">
                <a:tc>
                  <a:txBody>
                    <a:bodyPr/>
                    <a:lstStyle/>
                    <a:p>
                      <a:pPr marL="0" marR="0" algn="ctr">
                        <a:spcBef>
                          <a:spcPts val="10"/>
                        </a:spcBef>
                        <a:spcAft>
                          <a:spcPts val="10"/>
                        </a:spcAft>
                      </a:pPr>
                      <a:r>
                        <a:rPr lang="en-US" sz="1200" b="1">
                          <a:effectLst/>
                          <a:latin typeface="Times New Roman"/>
                          <a:ea typeface="MS Mincho"/>
                          <a:cs typeface="Times New Roman"/>
                        </a:rPr>
                        <a:t>Preliminary Report</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50">
                <a:tc>
                  <a:txBody>
                    <a:bodyPr/>
                    <a:lstStyle/>
                    <a:p>
                      <a:pPr marL="0" marR="0" algn="ctr">
                        <a:spcBef>
                          <a:spcPts val="10"/>
                        </a:spcBef>
                        <a:spcAft>
                          <a:spcPts val="10"/>
                        </a:spcAft>
                      </a:pPr>
                      <a:r>
                        <a:rPr lang="en-US" sz="1200" b="1">
                          <a:effectLst/>
                          <a:latin typeface="Times New Roman"/>
                          <a:ea typeface="MS Mincho"/>
                          <a:cs typeface="Times New Roman"/>
                        </a:rPr>
                        <a:t>Accelerometer Positioning</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00">
                <a:tc>
                  <a:txBody>
                    <a:bodyPr/>
                    <a:lstStyle/>
                    <a:p>
                      <a:pPr marL="0" marR="0" algn="ctr">
                        <a:spcBef>
                          <a:spcPts val="10"/>
                        </a:spcBef>
                        <a:spcAft>
                          <a:spcPts val="10"/>
                        </a:spcAft>
                      </a:pPr>
                      <a:r>
                        <a:rPr lang="en-US" sz="1200" b="1">
                          <a:effectLst/>
                          <a:latin typeface="Times New Roman"/>
                          <a:ea typeface="MS Mincho"/>
                          <a:cs typeface="Times New Roman"/>
                        </a:rPr>
                        <a:t>Webpage Active</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50">
                <a:tc>
                  <a:txBody>
                    <a:bodyPr/>
                    <a:lstStyle/>
                    <a:p>
                      <a:pPr marL="0" marR="0" algn="ctr">
                        <a:spcBef>
                          <a:spcPts val="10"/>
                        </a:spcBef>
                        <a:spcAft>
                          <a:spcPts val="10"/>
                        </a:spcAft>
                      </a:pPr>
                      <a:r>
                        <a:rPr lang="en-US" sz="1200" b="1">
                          <a:effectLst/>
                          <a:latin typeface="Times New Roman"/>
                          <a:ea typeface="MS Mincho"/>
                          <a:cs typeface="Times New Roman"/>
                        </a:rPr>
                        <a:t>Helmet Safety Testing</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325">
                <a:tc>
                  <a:txBody>
                    <a:bodyPr/>
                    <a:lstStyle/>
                    <a:p>
                      <a:pPr marL="0" marR="0" algn="ctr">
                        <a:spcBef>
                          <a:spcPts val="10"/>
                        </a:spcBef>
                        <a:spcAft>
                          <a:spcPts val="10"/>
                        </a:spcAft>
                      </a:pPr>
                      <a:r>
                        <a:rPr lang="en-US" sz="1200" b="1">
                          <a:effectLst/>
                          <a:latin typeface="Times New Roman"/>
                          <a:ea typeface="MS Mincho"/>
                          <a:cs typeface="Times New Roman"/>
                        </a:rPr>
                        <a:t>Risk Analysis</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200">
                <a:tc>
                  <a:txBody>
                    <a:bodyPr/>
                    <a:lstStyle/>
                    <a:p>
                      <a:pPr marL="0" marR="0" algn="ctr">
                        <a:spcBef>
                          <a:spcPts val="10"/>
                        </a:spcBef>
                        <a:spcAft>
                          <a:spcPts val="10"/>
                        </a:spcAft>
                      </a:pPr>
                      <a:r>
                        <a:rPr lang="en-US" sz="1200" b="1">
                          <a:effectLst/>
                          <a:latin typeface="Times New Roman"/>
                          <a:ea typeface="MS Mincho"/>
                          <a:cs typeface="Times New Roman"/>
                        </a:rPr>
                        <a:t>Progress Report</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gn="ctr">
                        <a:spcBef>
                          <a:spcPts val="10"/>
                        </a:spcBef>
                        <a:spcAft>
                          <a:spcPts val="10"/>
                        </a:spcAft>
                      </a:pPr>
                      <a:r>
                        <a:rPr lang="en-US" sz="1200" b="1">
                          <a:effectLst/>
                          <a:latin typeface="Times New Roman"/>
                          <a:ea typeface="MS Mincho"/>
                          <a:cs typeface="Times New Roman"/>
                        </a:rPr>
                        <a:t>Feasibility Report</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50">
                <a:tc>
                  <a:txBody>
                    <a:bodyPr/>
                    <a:lstStyle/>
                    <a:p>
                      <a:pPr marL="0" marR="0" algn="ctr">
                        <a:spcBef>
                          <a:spcPts val="10"/>
                        </a:spcBef>
                        <a:spcAft>
                          <a:spcPts val="10"/>
                        </a:spcAft>
                      </a:pPr>
                      <a:r>
                        <a:rPr lang="en-US" sz="1200" b="1">
                          <a:effectLst/>
                          <a:latin typeface="Times New Roman"/>
                          <a:ea typeface="MS Mincho"/>
                          <a:cs typeface="Times New Roman"/>
                        </a:rPr>
                        <a:t>Normalizing Algorithm</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150">
                <a:tc>
                  <a:txBody>
                    <a:bodyPr/>
                    <a:lstStyle/>
                    <a:p>
                      <a:pPr marL="0" marR="0" algn="ctr">
                        <a:spcBef>
                          <a:spcPts val="10"/>
                        </a:spcBef>
                        <a:spcAft>
                          <a:spcPts val="10"/>
                        </a:spcAft>
                      </a:pPr>
                      <a:r>
                        <a:rPr lang="en-US" sz="1200" b="1">
                          <a:effectLst/>
                          <a:latin typeface="Times New Roman"/>
                          <a:ea typeface="MS Mincho"/>
                          <a:cs typeface="Times New Roman"/>
                        </a:rPr>
                        <a:t>Final Report</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50">
                <a:tc>
                  <a:txBody>
                    <a:bodyPr/>
                    <a:lstStyle/>
                    <a:p>
                      <a:pPr marL="0" marR="0" algn="ctr">
                        <a:spcBef>
                          <a:spcPts val="10"/>
                        </a:spcBef>
                        <a:spcAft>
                          <a:spcPts val="10"/>
                        </a:spcAft>
                      </a:pPr>
                      <a:r>
                        <a:rPr lang="en-US" sz="1200" b="1">
                          <a:effectLst/>
                          <a:latin typeface="Times New Roman"/>
                          <a:ea typeface="MS Mincho"/>
                          <a:cs typeface="Times New Roman"/>
                        </a:rPr>
                        <a:t>Poster Presentation</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a:effectLst/>
                          <a:latin typeface="Times New Roman"/>
                          <a:ea typeface="MS Mincho"/>
                          <a:cs typeface="Times New Roman"/>
                        </a:rPr>
                        <a:t> </a:t>
                      </a:r>
                      <a:endParaRPr lang="en-US"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0"/>
                        </a:spcBef>
                        <a:spcAft>
                          <a:spcPts val="10"/>
                        </a:spcAft>
                      </a:pPr>
                      <a:r>
                        <a:rPr lang="en-US" sz="1200" dirty="0">
                          <a:effectLst/>
                          <a:latin typeface="Times New Roman"/>
                          <a:ea typeface="MS Mincho"/>
                          <a:cs typeface="Times New Roman"/>
                        </a:rPr>
                        <a:t> </a:t>
                      </a:r>
                      <a:endParaRPr lang="en-US" sz="1200" dirty="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r>
            </a:tbl>
          </a:graphicData>
        </a:graphic>
      </p:graphicFrame>
    </p:spTree>
    <p:extLst>
      <p:ext uri="{BB962C8B-B14F-4D97-AF65-F5344CB8AC3E}">
        <p14:creationId xmlns:p14="http://schemas.microsoft.com/office/powerpoint/2010/main" val="20491737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Specific Details of Chosen Design</a:t>
            </a:r>
            <a:endParaRPr lang="en-US" sz="4400" dirty="0"/>
          </a:p>
        </p:txBody>
      </p:sp>
      <p:sp>
        <p:nvSpPr>
          <p:cNvPr id="3" name="Content Placeholder 2"/>
          <p:cNvSpPr>
            <a:spLocks noGrp="1"/>
          </p:cNvSpPr>
          <p:nvPr>
            <p:ph idx="1"/>
          </p:nvPr>
        </p:nvSpPr>
        <p:spPr/>
        <p:txBody>
          <a:bodyPr>
            <a:normAutofit/>
          </a:bodyPr>
          <a:lstStyle/>
          <a:p>
            <a:r>
              <a:rPr lang="en-US" sz="2800" dirty="0" smtClean="0"/>
              <a:t>Rawlings size large Impulse helmet</a:t>
            </a:r>
          </a:p>
          <a:p>
            <a:r>
              <a:rPr lang="en-US" sz="2800" dirty="0" smtClean="0"/>
              <a:t>Single-unit tri-axial accelerometer measuring linear and rotational acceleration</a:t>
            </a:r>
          </a:p>
          <a:p>
            <a:r>
              <a:rPr lang="en-US" sz="2800" dirty="0" smtClean="0"/>
              <a:t>Accelerometer Position: Position 1</a:t>
            </a:r>
          </a:p>
          <a:p>
            <a:r>
              <a:rPr lang="en-US" sz="2800" dirty="0" smtClean="0"/>
              <a:t>Mounting Option: Similar to that in the quarterback communication system</a:t>
            </a:r>
          </a:p>
          <a:p>
            <a:r>
              <a:rPr lang="en-US" sz="2800" dirty="0" smtClean="0"/>
              <a:t>High Density Foam: VN740</a:t>
            </a:r>
          </a:p>
          <a:p>
            <a:r>
              <a:rPr lang="en-US" sz="2800" dirty="0" smtClean="0"/>
              <a:t>Foam Thickness: ½” (1.27 cm)</a:t>
            </a:r>
          </a:p>
          <a:p>
            <a:r>
              <a:rPr lang="en-US" sz="2800" dirty="0" smtClean="0"/>
              <a:t>No adhesive</a:t>
            </a:r>
            <a:endParaRPr lang="en-US" sz="2800" dirty="0"/>
          </a:p>
        </p:txBody>
      </p:sp>
    </p:spTree>
    <p:extLst>
      <p:ext uri="{BB962C8B-B14F-4D97-AF65-F5344CB8AC3E}">
        <p14:creationId xmlns:p14="http://schemas.microsoft.com/office/powerpoint/2010/main" val="11189956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Responsibilities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64867551"/>
              </p:ext>
            </p:extLst>
          </p:nvPr>
        </p:nvGraphicFramePr>
        <p:xfrm>
          <a:off x="533400" y="2057400"/>
          <a:ext cx="7467600" cy="1950720"/>
        </p:xfrm>
        <a:graphic>
          <a:graphicData uri="http://schemas.openxmlformats.org/drawingml/2006/table">
            <a:tbl>
              <a:tblPr firstRow="1" firstCol="1" bandRow="1" bandCol="1">
                <a:tableStyleId>{5C22544A-7EE6-4342-B048-85BDC9FD1C3A}</a:tableStyleId>
              </a:tblPr>
              <a:tblGrid>
                <a:gridCol w="1771650"/>
                <a:gridCol w="1885950"/>
                <a:gridCol w="1828800"/>
                <a:gridCol w="1981200"/>
              </a:tblGrid>
              <a:tr h="457200">
                <a:tc>
                  <a:txBody>
                    <a:bodyPr/>
                    <a:lstStyle/>
                    <a:p>
                      <a:pPr marL="0" marR="0" algn="l">
                        <a:spcBef>
                          <a:spcPts val="0"/>
                        </a:spcBef>
                        <a:spcAft>
                          <a:spcPts val="0"/>
                        </a:spcAft>
                      </a:pPr>
                      <a:r>
                        <a:rPr lang="en-US" sz="1600" dirty="0">
                          <a:effectLst/>
                          <a:latin typeface="Cambria" pitchFamily="18" charset="0"/>
                        </a:rPr>
                        <a:t> </a:t>
                      </a:r>
                      <a:endParaRPr lang="en-US" sz="1600" dirty="0">
                        <a:effectLst/>
                        <a:latin typeface="Cambria" pitchFamily="18" charset="0"/>
                        <a:ea typeface="MS Mincho"/>
                        <a:cs typeface="Times New Roman"/>
                      </a:endParaRPr>
                    </a:p>
                  </a:txBody>
                  <a:tcPr marL="68580" marR="68580" marT="0" marB="0"/>
                </a:tc>
                <a:tc>
                  <a:txBody>
                    <a:bodyPr/>
                    <a:lstStyle/>
                    <a:p>
                      <a:pPr marL="0" marR="0" algn="ctr">
                        <a:spcBef>
                          <a:spcPts val="0"/>
                        </a:spcBef>
                        <a:spcAft>
                          <a:spcPts val="0"/>
                        </a:spcAft>
                      </a:pPr>
                      <a:endParaRPr lang="en-US" sz="800" dirty="0" smtClean="0">
                        <a:effectLst/>
                        <a:latin typeface="Cambria" pitchFamily="18" charset="0"/>
                      </a:endParaRPr>
                    </a:p>
                    <a:p>
                      <a:pPr marL="0" marR="0" algn="ctr">
                        <a:spcBef>
                          <a:spcPts val="0"/>
                        </a:spcBef>
                        <a:spcAft>
                          <a:spcPts val="0"/>
                        </a:spcAft>
                      </a:pPr>
                      <a:r>
                        <a:rPr lang="en-US" sz="1600" dirty="0" smtClean="0">
                          <a:effectLst/>
                          <a:latin typeface="Cambria" pitchFamily="18" charset="0"/>
                        </a:rPr>
                        <a:t>Seth </a:t>
                      </a:r>
                      <a:r>
                        <a:rPr lang="en-US" sz="1600" dirty="0" err="1" smtClean="0">
                          <a:effectLst/>
                          <a:latin typeface="Cambria" pitchFamily="18" charset="0"/>
                        </a:rPr>
                        <a:t>Bensussen</a:t>
                      </a:r>
                      <a:endParaRPr lang="en-US" sz="1600" dirty="0" smtClean="0">
                        <a:effectLst/>
                        <a:latin typeface="Cambria" pitchFamily="18" charset="0"/>
                      </a:endParaRPr>
                    </a:p>
                    <a:p>
                      <a:pPr marL="0" marR="0" algn="ctr">
                        <a:spcBef>
                          <a:spcPts val="0"/>
                        </a:spcBef>
                        <a:spcAft>
                          <a:spcPts val="0"/>
                        </a:spcAft>
                      </a:pPr>
                      <a:endParaRPr lang="en-US" sz="800" dirty="0">
                        <a:effectLst/>
                        <a:latin typeface="Cambria" pitchFamily="18" charset="0"/>
                        <a:ea typeface="MS Mincho"/>
                        <a:cs typeface="Times New Roman"/>
                      </a:endParaRPr>
                    </a:p>
                  </a:txBody>
                  <a:tcPr marL="68580" marR="68580" marT="0" marB="0"/>
                </a:tc>
                <a:tc>
                  <a:txBody>
                    <a:bodyPr/>
                    <a:lstStyle/>
                    <a:p>
                      <a:pPr marL="0" marR="0" algn="ctr">
                        <a:spcBef>
                          <a:spcPts val="0"/>
                        </a:spcBef>
                        <a:spcAft>
                          <a:spcPts val="0"/>
                        </a:spcAft>
                      </a:pPr>
                      <a:endParaRPr lang="en-US" sz="800" dirty="0" smtClean="0">
                        <a:effectLst/>
                        <a:latin typeface="Cambria" pitchFamily="18" charset="0"/>
                      </a:endParaRPr>
                    </a:p>
                    <a:p>
                      <a:pPr marL="0" marR="0" algn="ctr">
                        <a:spcBef>
                          <a:spcPts val="0"/>
                        </a:spcBef>
                        <a:spcAft>
                          <a:spcPts val="0"/>
                        </a:spcAft>
                      </a:pPr>
                      <a:r>
                        <a:rPr lang="en-US" sz="1600" dirty="0" smtClean="0">
                          <a:effectLst/>
                          <a:latin typeface="Cambria" pitchFamily="18" charset="0"/>
                        </a:rPr>
                        <a:t>Naomi </a:t>
                      </a:r>
                      <a:r>
                        <a:rPr lang="en-US" sz="1600" dirty="0" err="1">
                          <a:effectLst/>
                          <a:latin typeface="Cambria" pitchFamily="18" charset="0"/>
                        </a:rPr>
                        <a:t>Ebstein</a:t>
                      </a:r>
                      <a:endParaRPr lang="en-US" sz="1600" dirty="0">
                        <a:effectLst/>
                        <a:latin typeface="Cambria" pitchFamily="18" charset="0"/>
                        <a:ea typeface="MS Mincho"/>
                        <a:cs typeface="Times New Roman"/>
                      </a:endParaRPr>
                    </a:p>
                  </a:txBody>
                  <a:tcPr marL="68580" marR="68580" marT="0" marB="0"/>
                </a:tc>
                <a:tc>
                  <a:txBody>
                    <a:bodyPr/>
                    <a:lstStyle/>
                    <a:p>
                      <a:pPr marL="0" marR="0" algn="ctr">
                        <a:spcBef>
                          <a:spcPts val="0"/>
                        </a:spcBef>
                        <a:spcAft>
                          <a:spcPts val="0"/>
                        </a:spcAft>
                      </a:pPr>
                      <a:endParaRPr lang="en-US" sz="800" dirty="0" smtClean="0">
                        <a:effectLst/>
                        <a:latin typeface="Cambria" pitchFamily="18" charset="0"/>
                      </a:endParaRPr>
                    </a:p>
                    <a:p>
                      <a:pPr marL="0" marR="0" algn="ctr">
                        <a:spcBef>
                          <a:spcPts val="0"/>
                        </a:spcBef>
                        <a:spcAft>
                          <a:spcPts val="0"/>
                        </a:spcAft>
                      </a:pPr>
                      <a:r>
                        <a:rPr lang="en-US" sz="1600" dirty="0" smtClean="0">
                          <a:effectLst/>
                          <a:latin typeface="Cambria" pitchFamily="18" charset="0"/>
                        </a:rPr>
                        <a:t>Amanda </a:t>
                      </a:r>
                      <a:r>
                        <a:rPr lang="en-US" sz="1600" dirty="0">
                          <a:effectLst/>
                          <a:latin typeface="Cambria" pitchFamily="18" charset="0"/>
                        </a:rPr>
                        <a:t>Pavlicek</a:t>
                      </a:r>
                      <a:endParaRPr lang="en-US" sz="1600" dirty="0">
                        <a:effectLst/>
                        <a:latin typeface="Cambria" pitchFamily="18" charset="0"/>
                        <a:ea typeface="MS Mincho"/>
                        <a:cs typeface="Times New Roman"/>
                      </a:endParaRPr>
                    </a:p>
                  </a:txBody>
                  <a:tcPr marL="68580" marR="68580" marT="0" marB="0"/>
                </a:tc>
              </a:tr>
              <a:tr h="960121">
                <a:tc>
                  <a:txBody>
                    <a:bodyPr/>
                    <a:lstStyle/>
                    <a:p>
                      <a:pPr marL="0" marR="0" algn="l">
                        <a:spcBef>
                          <a:spcPts val="0"/>
                        </a:spcBef>
                        <a:spcAft>
                          <a:spcPts val="0"/>
                        </a:spcAft>
                      </a:pPr>
                      <a:r>
                        <a:rPr lang="en-US" sz="1600" dirty="0">
                          <a:effectLst/>
                          <a:latin typeface="Cambria" pitchFamily="18" charset="0"/>
                        </a:rPr>
                        <a:t>Responsibilities</a:t>
                      </a:r>
                      <a:endParaRPr lang="en-US" sz="1600" dirty="0">
                        <a:effectLst/>
                        <a:latin typeface="Cambria" pitchFamily="18" charset="0"/>
                        <a:ea typeface="MS Mincho"/>
                        <a:cs typeface="Times New Roman"/>
                      </a:endParaRPr>
                    </a:p>
                  </a:txBody>
                  <a:tcPr marL="68580" marR="68580" marT="0" marB="0"/>
                </a:tc>
                <a:tc>
                  <a:txBody>
                    <a:bodyPr/>
                    <a:lstStyle/>
                    <a:p>
                      <a:pPr marL="0" marR="0" indent="0" algn="l">
                        <a:spcBef>
                          <a:spcPts val="0"/>
                        </a:spcBef>
                        <a:spcAft>
                          <a:spcPts val="0"/>
                        </a:spcAft>
                        <a:buFont typeface="Arial" pitchFamily="34" charset="0"/>
                        <a:buNone/>
                      </a:pPr>
                      <a:r>
                        <a:rPr lang="en-US" sz="1600" dirty="0" smtClean="0">
                          <a:effectLst/>
                          <a:latin typeface="Cambria" pitchFamily="18" charset="0"/>
                        </a:rPr>
                        <a:t>First Presentation</a:t>
                      </a:r>
                    </a:p>
                    <a:p>
                      <a:pPr marL="0" marR="0" indent="0" algn="l">
                        <a:spcBef>
                          <a:spcPts val="0"/>
                        </a:spcBef>
                        <a:spcAft>
                          <a:spcPts val="0"/>
                        </a:spcAft>
                        <a:buFont typeface="Arial" pitchFamily="34" charset="0"/>
                        <a:buNone/>
                      </a:pPr>
                      <a:r>
                        <a:rPr lang="en-US" sz="1600" dirty="0" smtClean="0">
                          <a:effectLst/>
                          <a:latin typeface="Cambria" pitchFamily="18" charset="0"/>
                          <a:ea typeface="MS Mincho"/>
                          <a:cs typeface="Times New Roman"/>
                        </a:rPr>
                        <a:t>Design Analysis</a:t>
                      </a:r>
                      <a:endParaRPr lang="en-US" sz="1600" baseline="0" dirty="0" smtClean="0">
                        <a:effectLst/>
                        <a:latin typeface="Cambria" pitchFamily="18" charset="0"/>
                        <a:ea typeface="MS Mincho"/>
                        <a:cs typeface="Times New Roman"/>
                      </a:endParaRPr>
                    </a:p>
                    <a:p>
                      <a:pPr marL="0" marR="0" indent="0" algn="l">
                        <a:spcBef>
                          <a:spcPts val="0"/>
                        </a:spcBef>
                        <a:spcAft>
                          <a:spcPts val="0"/>
                        </a:spcAft>
                        <a:buFont typeface="Arial" pitchFamily="34" charset="0"/>
                        <a:buNone/>
                      </a:pPr>
                      <a:r>
                        <a:rPr lang="en-US" sz="1600" baseline="0" dirty="0" smtClean="0">
                          <a:effectLst/>
                          <a:latin typeface="Cambria" pitchFamily="18" charset="0"/>
                          <a:ea typeface="MS Mincho"/>
                          <a:cs typeface="Times New Roman"/>
                        </a:rPr>
                        <a:t>Poster</a:t>
                      </a:r>
                    </a:p>
                    <a:p>
                      <a:pPr marL="0" marR="0" indent="0" algn="l">
                        <a:spcBef>
                          <a:spcPts val="0"/>
                        </a:spcBef>
                        <a:spcAft>
                          <a:spcPts val="0"/>
                        </a:spcAft>
                        <a:buFont typeface="Arial" pitchFamily="34" charset="0"/>
                        <a:buNone/>
                      </a:pPr>
                      <a:r>
                        <a:rPr lang="en-US" sz="1600" baseline="0" dirty="0" smtClean="0">
                          <a:effectLst/>
                          <a:latin typeface="Cambria" pitchFamily="18" charset="0"/>
                          <a:ea typeface="MS Mincho"/>
                          <a:cs typeface="Times New Roman"/>
                        </a:rPr>
                        <a:t>Application of Normalizing Algorithm</a:t>
                      </a:r>
                      <a:endParaRPr lang="en-US" sz="1600" dirty="0" smtClean="0">
                        <a:effectLst/>
                        <a:latin typeface="Cambria" pitchFamily="18" charset="0"/>
                        <a:ea typeface="MS Mincho"/>
                        <a:cs typeface="Times New Roman"/>
                      </a:endParaRPr>
                    </a:p>
                  </a:txBody>
                  <a:tcPr marL="68580" marR="68580" marT="0" marB="0"/>
                </a:tc>
                <a:tc>
                  <a:txBody>
                    <a:bodyPr/>
                    <a:lstStyle/>
                    <a:p>
                      <a:pPr marL="0" marR="0" algn="l">
                        <a:spcBef>
                          <a:spcPts val="0"/>
                        </a:spcBef>
                        <a:spcAft>
                          <a:spcPts val="0"/>
                        </a:spcAft>
                      </a:pPr>
                      <a:r>
                        <a:rPr lang="en-US" sz="1600" dirty="0" smtClean="0">
                          <a:effectLst/>
                          <a:latin typeface="Cambria" pitchFamily="18" charset="0"/>
                        </a:rPr>
                        <a:t>Third Presentation</a:t>
                      </a:r>
                    </a:p>
                    <a:p>
                      <a:pPr marL="0" marR="0" algn="l">
                        <a:spcBef>
                          <a:spcPts val="0"/>
                        </a:spcBef>
                        <a:spcAft>
                          <a:spcPts val="0"/>
                        </a:spcAft>
                      </a:pPr>
                      <a:r>
                        <a:rPr lang="en-US" sz="1600" dirty="0" smtClean="0">
                          <a:effectLst/>
                          <a:latin typeface="Cambria" pitchFamily="18" charset="0"/>
                          <a:ea typeface="MS Mincho"/>
                          <a:cs typeface="Times New Roman"/>
                        </a:rPr>
                        <a:t>Design Alternatives</a:t>
                      </a:r>
                    </a:p>
                    <a:p>
                      <a:pPr marL="0" marR="0" algn="l">
                        <a:spcBef>
                          <a:spcPts val="0"/>
                        </a:spcBef>
                        <a:spcAft>
                          <a:spcPts val="0"/>
                        </a:spcAft>
                      </a:pPr>
                      <a:r>
                        <a:rPr lang="en-US" sz="1600" dirty="0" smtClean="0">
                          <a:effectLst/>
                          <a:latin typeface="Cambria" pitchFamily="18" charset="0"/>
                          <a:ea typeface="MS Mincho"/>
                          <a:cs typeface="Times New Roman"/>
                        </a:rPr>
                        <a:t>Website</a:t>
                      </a:r>
                    </a:p>
                    <a:p>
                      <a:pPr marL="0" marR="0" algn="l">
                        <a:spcBef>
                          <a:spcPts val="0"/>
                        </a:spcBef>
                        <a:spcAft>
                          <a:spcPts val="0"/>
                        </a:spcAft>
                      </a:pPr>
                      <a:r>
                        <a:rPr lang="en-US" sz="1600" dirty="0" smtClean="0">
                          <a:effectLst/>
                          <a:latin typeface="Cambria" pitchFamily="18" charset="0"/>
                          <a:ea typeface="MS Mincho"/>
                          <a:cs typeface="Times New Roman"/>
                        </a:rPr>
                        <a:t>Poster</a:t>
                      </a:r>
                    </a:p>
                    <a:p>
                      <a:pPr marL="0" marR="0" algn="l">
                        <a:spcBef>
                          <a:spcPts val="0"/>
                        </a:spcBef>
                        <a:spcAft>
                          <a:spcPts val="0"/>
                        </a:spcAft>
                      </a:pPr>
                      <a:r>
                        <a:rPr lang="en-US" sz="1600" dirty="0" smtClean="0">
                          <a:effectLst/>
                          <a:latin typeface="Cambria" pitchFamily="18" charset="0"/>
                          <a:ea typeface="MS Mincho"/>
                          <a:cs typeface="Times New Roman"/>
                        </a:rPr>
                        <a:t>Literature</a:t>
                      </a:r>
                      <a:r>
                        <a:rPr lang="en-US" sz="1600" baseline="0" dirty="0" smtClean="0">
                          <a:effectLst/>
                          <a:latin typeface="Cambria" pitchFamily="18" charset="0"/>
                          <a:ea typeface="MS Mincho"/>
                          <a:cs typeface="Times New Roman"/>
                        </a:rPr>
                        <a:t> Review on Normalization</a:t>
                      </a:r>
                      <a:endParaRPr lang="en-US" sz="1600" dirty="0">
                        <a:effectLst/>
                        <a:latin typeface="Cambria" pitchFamily="18" charset="0"/>
                        <a:ea typeface="MS Mincho"/>
                        <a:cs typeface="Times New Roman"/>
                      </a:endParaRPr>
                    </a:p>
                  </a:txBody>
                  <a:tcPr marL="68580" marR="68580" marT="0" marB="0"/>
                </a:tc>
                <a:tc>
                  <a:txBody>
                    <a:bodyPr/>
                    <a:lstStyle/>
                    <a:p>
                      <a:pPr marL="0" marR="0" algn="l">
                        <a:spcBef>
                          <a:spcPts val="0"/>
                        </a:spcBef>
                        <a:spcAft>
                          <a:spcPts val="0"/>
                        </a:spcAft>
                      </a:pPr>
                      <a:r>
                        <a:rPr lang="en-US" sz="1600" dirty="0" smtClean="0">
                          <a:effectLst/>
                          <a:latin typeface="Cambria" pitchFamily="18" charset="0"/>
                        </a:rPr>
                        <a:t>Second</a:t>
                      </a:r>
                      <a:r>
                        <a:rPr lang="en-US" sz="1600" baseline="0" dirty="0" smtClean="0">
                          <a:effectLst/>
                          <a:latin typeface="Cambria" pitchFamily="18" charset="0"/>
                        </a:rPr>
                        <a:t> </a:t>
                      </a:r>
                      <a:r>
                        <a:rPr lang="en-US" sz="1600" dirty="0" smtClean="0">
                          <a:effectLst/>
                          <a:latin typeface="Cambria" pitchFamily="18" charset="0"/>
                        </a:rPr>
                        <a:t>Presentation</a:t>
                      </a:r>
                    </a:p>
                    <a:p>
                      <a:pPr marL="0" marR="0" algn="l">
                        <a:spcBef>
                          <a:spcPts val="0"/>
                        </a:spcBef>
                        <a:spcAft>
                          <a:spcPts val="0"/>
                        </a:spcAft>
                      </a:pPr>
                      <a:r>
                        <a:rPr lang="en-US" sz="1600" dirty="0" smtClean="0">
                          <a:effectLst/>
                          <a:latin typeface="Cambria" pitchFamily="18" charset="0"/>
                        </a:rPr>
                        <a:t>Design Alternatives</a:t>
                      </a:r>
                    </a:p>
                    <a:p>
                      <a:pPr marL="0" marR="0" algn="l">
                        <a:spcBef>
                          <a:spcPts val="0"/>
                        </a:spcBef>
                        <a:spcAft>
                          <a:spcPts val="0"/>
                        </a:spcAft>
                      </a:pPr>
                      <a:r>
                        <a:rPr lang="en-US" sz="1600" baseline="0" dirty="0" smtClean="0">
                          <a:effectLst/>
                          <a:latin typeface="Cambria" pitchFamily="18" charset="0"/>
                          <a:ea typeface="MS Mincho"/>
                          <a:cs typeface="Times New Roman"/>
                        </a:rPr>
                        <a:t>CAD Files</a:t>
                      </a:r>
                    </a:p>
                    <a:p>
                      <a:pPr marL="0" marR="0" algn="l">
                        <a:spcBef>
                          <a:spcPts val="0"/>
                        </a:spcBef>
                        <a:spcAft>
                          <a:spcPts val="0"/>
                        </a:spcAft>
                      </a:pPr>
                      <a:r>
                        <a:rPr lang="en-US" sz="1600" baseline="0" dirty="0" smtClean="0">
                          <a:effectLst/>
                          <a:latin typeface="Cambria" pitchFamily="18" charset="0"/>
                          <a:ea typeface="MS Mincho"/>
                          <a:cs typeface="Times New Roman"/>
                        </a:rPr>
                        <a:t>Design Specifics</a:t>
                      </a:r>
                    </a:p>
                    <a:p>
                      <a:pPr marL="0" marR="0" algn="l">
                        <a:spcBef>
                          <a:spcPts val="0"/>
                        </a:spcBef>
                        <a:spcAft>
                          <a:spcPts val="0"/>
                        </a:spcAft>
                      </a:pPr>
                      <a:r>
                        <a:rPr lang="en-US" sz="1600" baseline="0" dirty="0" smtClean="0">
                          <a:effectLst/>
                          <a:latin typeface="Cambria" pitchFamily="18" charset="0"/>
                          <a:ea typeface="MS Mincho"/>
                          <a:cs typeface="Times New Roman"/>
                        </a:rPr>
                        <a:t>Design Safe</a:t>
                      </a:r>
                    </a:p>
                    <a:p>
                      <a:pPr marL="0" marR="0" algn="l">
                        <a:spcBef>
                          <a:spcPts val="0"/>
                        </a:spcBef>
                        <a:spcAft>
                          <a:spcPts val="0"/>
                        </a:spcAft>
                      </a:pPr>
                      <a:r>
                        <a:rPr lang="en-US" sz="1600" baseline="0" dirty="0" smtClean="0">
                          <a:effectLst/>
                          <a:latin typeface="Cambria" pitchFamily="18" charset="0"/>
                          <a:ea typeface="MS Mincho"/>
                          <a:cs typeface="Times New Roman"/>
                        </a:rPr>
                        <a:t>Poster</a:t>
                      </a:r>
                      <a:endParaRPr lang="en-US" sz="1600" dirty="0">
                        <a:effectLst/>
                        <a:latin typeface="Cambria" pitchFamily="18" charset="0"/>
                        <a:ea typeface="MS Mincho"/>
                        <a:cs typeface="Times New Roman"/>
                      </a:endParaRPr>
                    </a:p>
                  </a:txBody>
                  <a:tcPr marL="68580" marR="68580" marT="0" marB="0"/>
                </a:tc>
              </a:tr>
            </a:tbl>
          </a:graphicData>
        </a:graphic>
      </p:graphicFrame>
    </p:spTree>
    <p:extLst>
      <p:ext uri="{BB962C8B-B14F-4D97-AF65-F5344CB8AC3E}">
        <p14:creationId xmlns:p14="http://schemas.microsoft.com/office/powerpoint/2010/main" val="18056619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1200" dirty="0">
                <a:hlinkClick r:id="rId3"/>
              </a:rPr>
              <a:t>https://www.braintrauma.org/tbi-faqs/tbi-statistics</a:t>
            </a:r>
            <a:r>
              <a:rPr lang="en-US" sz="1200" dirty="0" smtClean="0">
                <a:hlinkClick r:id="rId3"/>
              </a:rPr>
              <a:t>/</a:t>
            </a:r>
            <a:endParaRPr lang="en-US" sz="1200" dirty="0" smtClean="0"/>
          </a:p>
          <a:p>
            <a:r>
              <a:rPr lang="en-US" sz="1200" dirty="0">
                <a:hlinkClick r:id="rId4"/>
              </a:rPr>
              <a:t>http://abcnews.go.com/US/nfl-players-file-lawsuit-league-concussions/story?id=16514359#.UJC0h8XA_s4</a:t>
            </a:r>
            <a:endParaRPr lang="en-US" sz="1200" dirty="0" smtClean="0">
              <a:hlinkClick r:id="rId5"/>
            </a:endParaRPr>
          </a:p>
          <a:p>
            <a:r>
              <a:rPr lang="en-US" sz="1200" dirty="0" smtClean="0">
                <a:hlinkClick r:id="rId5"/>
              </a:rPr>
              <a:t>http</a:t>
            </a:r>
            <a:r>
              <a:rPr lang="en-US" sz="1200" dirty="0">
                <a:hlinkClick r:id="rId5"/>
              </a:rPr>
              <a:t>://espn.go.com/espn/otl/story/_/</a:t>
            </a:r>
            <a:r>
              <a:rPr lang="en-US" sz="1200" dirty="0" smtClean="0">
                <a:hlinkClick r:id="rId5"/>
              </a:rPr>
              <a:t>id/7601017/study-impact-kids-football-head-hits-severe-college-games</a:t>
            </a:r>
            <a:endParaRPr lang="en-US" sz="1200" dirty="0" smtClean="0"/>
          </a:p>
          <a:p>
            <a:r>
              <a:rPr lang="en-US" sz="1200" dirty="0">
                <a:hlinkClick r:id="rId6"/>
              </a:rPr>
              <a:t>http://</a:t>
            </a:r>
            <a:r>
              <a:rPr lang="en-US" sz="1200" dirty="0" smtClean="0">
                <a:hlinkClick r:id="rId6"/>
              </a:rPr>
              <a:t>www.dertexcorp.com/impact-resistant-foam.html</a:t>
            </a:r>
            <a:endParaRPr lang="en-US" sz="1200" dirty="0" smtClean="0"/>
          </a:p>
          <a:p>
            <a:r>
              <a:rPr lang="en-US" sz="1200" dirty="0" err="1"/>
              <a:t>Rowson</a:t>
            </a:r>
            <a:r>
              <a:rPr lang="en-US" sz="1200" dirty="0"/>
              <a:t>, Steven. Rotational head kinematics in football impacts: an injury risk function </a:t>
            </a:r>
            <a:r>
              <a:rPr lang="en-US" sz="1200" dirty="0" smtClean="0"/>
              <a:t>for concussion</a:t>
            </a:r>
            <a:r>
              <a:rPr lang="en-US" sz="1200" dirty="0"/>
              <a:t>. Annals of biomedical engineering 40.1 Jan 2012: 1-13. Springer. 22 Sep 2012</a:t>
            </a:r>
            <a:r>
              <a:rPr lang="en-US" sz="1200" dirty="0" smtClean="0"/>
              <a:t>.</a:t>
            </a:r>
          </a:p>
          <a:p>
            <a:r>
              <a:rPr lang="en-US" sz="1200" dirty="0"/>
              <a:t>Stack, Kyle. “Concussion-Sensing Chin Strap Raises Questions.” Wired. Wired, 26 March 2012. Web. 26 Oct. 2012. </a:t>
            </a:r>
            <a:r>
              <a:rPr lang="en-US" sz="1200" dirty="0" smtClean="0">
                <a:hlinkClick r:id="rId7"/>
              </a:rPr>
              <a:t>http</a:t>
            </a:r>
            <a:r>
              <a:rPr lang="en-US" sz="1200" dirty="0">
                <a:hlinkClick r:id="rId7"/>
              </a:rPr>
              <a:t>://www.wired.com/playbook/2012/03/battle-sports-science-impact-indicator</a:t>
            </a:r>
            <a:r>
              <a:rPr lang="en-US" sz="1200" dirty="0" smtClean="0">
                <a:hlinkClick r:id="rId7"/>
              </a:rPr>
              <a:t>/</a:t>
            </a:r>
            <a:endParaRPr lang="en-US" sz="1200" dirty="0" smtClean="0"/>
          </a:p>
          <a:p>
            <a:r>
              <a:rPr lang="en-US" sz="1200" dirty="0"/>
              <a:t>Gonzales, Juan </a:t>
            </a:r>
            <a:r>
              <a:rPr lang="en-US" sz="1200" dirty="0" err="1"/>
              <a:t>Meandro</a:t>
            </a:r>
            <a:r>
              <a:rPr lang="en-US" sz="1200" dirty="0"/>
              <a:t> and Ryan Matthews. “The Head Impact Telemetry System: </a:t>
            </a:r>
            <a:r>
              <a:rPr lang="en-US" sz="1200" dirty="0" smtClean="0"/>
              <a:t>The Future </a:t>
            </a:r>
            <a:r>
              <a:rPr lang="en-US" sz="1200" dirty="0"/>
              <a:t>of Concussion Safety.” Web. </a:t>
            </a:r>
            <a:r>
              <a:rPr lang="en-US" sz="1200" dirty="0" smtClean="0">
                <a:hlinkClick r:id="rId8"/>
              </a:rPr>
              <a:t>http</a:t>
            </a:r>
            <a:r>
              <a:rPr lang="en-US" sz="1200" dirty="0">
                <a:hlinkClick r:id="rId8"/>
              </a:rPr>
              <a:t>://</a:t>
            </a:r>
            <a:r>
              <a:rPr lang="en-US" sz="1200" dirty="0" smtClean="0">
                <a:hlinkClick r:id="rId8"/>
              </a:rPr>
              <a:t>136.142.82.187/eng12/history/spring2012/pdf/2105.pdf</a:t>
            </a:r>
            <a:endParaRPr lang="en-US" sz="1200" dirty="0" smtClean="0"/>
          </a:p>
          <a:p>
            <a:r>
              <a:rPr lang="en-US" sz="1200" dirty="0" err="1"/>
              <a:t>Rowson</a:t>
            </a:r>
            <a:r>
              <a:rPr lang="en-US" sz="1200" dirty="0"/>
              <a:t>, S, and SM Duma. “Development of the STAR Evaluation System for Football Helmets: Integrating Player Head Impact Exposure and Risk of Concussion.” Annals of Biomedical Engineering. Web. </a:t>
            </a:r>
            <a:r>
              <a:rPr lang="en-US" sz="1200" dirty="0" smtClean="0">
                <a:hlinkClick r:id="rId9"/>
              </a:rPr>
              <a:t>http</a:t>
            </a:r>
            <a:r>
              <a:rPr lang="en-US" sz="1200" dirty="0">
                <a:hlinkClick r:id="rId9"/>
              </a:rPr>
              <a:t>://</a:t>
            </a:r>
            <a:r>
              <a:rPr lang="en-US" sz="1200" dirty="0" smtClean="0">
                <a:hlinkClick r:id="rId9"/>
              </a:rPr>
              <a:t>www.ncbi.nlm.nih.gov/pubmed/21553135</a:t>
            </a:r>
            <a:endParaRPr lang="en-US" sz="1200" dirty="0" smtClean="0"/>
          </a:p>
          <a:p>
            <a:r>
              <a:rPr lang="en-US" sz="1200" dirty="0"/>
              <a:t>“Standard Performance Specification for Newly Manufactured Football Helmets.” NOCSAE Standard Documents and Laboratory Guides. Web. </a:t>
            </a:r>
            <a:r>
              <a:rPr lang="en-US" sz="1200" dirty="0" smtClean="0">
                <a:hlinkClick r:id="rId10"/>
              </a:rPr>
              <a:t>http</a:t>
            </a:r>
            <a:r>
              <a:rPr lang="en-US" sz="1200" dirty="0">
                <a:hlinkClick r:id="rId10"/>
              </a:rPr>
              <a:t>://</a:t>
            </a:r>
            <a:r>
              <a:rPr lang="en-US" sz="1200" dirty="0" smtClean="0">
                <a:hlinkClick r:id="rId10"/>
              </a:rPr>
              <a:t>www.nocsae.org/standards/documents.html</a:t>
            </a:r>
            <a:endParaRPr lang="en-US" sz="1200" dirty="0" smtClean="0"/>
          </a:p>
          <a:p>
            <a:endParaRPr lang="en-US" sz="1200" dirty="0" smtClean="0"/>
          </a:p>
          <a:p>
            <a:endParaRPr lang="en-US" sz="1200" dirty="0"/>
          </a:p>
          <a:p>
            <a:endParaRPr lang="en-US" sz="1200" dirty="0"/>
          </a:p>
          <a:p>
            <a:endParaRPr lang="en-US" sz="1200" dirty="0"/>
          </a:p>
        </p:txBody>
      </p:sp>
    </p:spTree>
    <p:extLst>
      <p:ext uri="{BB962C8B-B14F-4D97-AF65-F5344CB8AC3E}">
        <p14:creationId xmlns:p14="http://schemas.microsoft.com/office/powerpoint/2010/main" val="611116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Need for a Helmet Accelerometer System</a:t>
            </a:r>
            <a:endParaRPr lang="en-US" dirty="0"/>
          </a:p>
        </p:txBody>
      </p:sp>
      <p:sp>
        <p:nvSpPr>
          <p:cNvPr id="3" name="Content Placeholder 2"/>
          <p:cNvSpPr>
            <a:spLocks noGrp="1"/>
          </p:cNvSpPr>
          <p:nvPr>
            <p:ph sz="half" idx="1"/>
          </p:nvPr>
        </p:nvSpPr>
        <p:spPr/>
        <p:txBody>
          <a:bodyPr>
            <a:normAutofit/>
          </a:bodyPr>
          <a:lstStyle/>
          <a:p>
            <a:endParaRPr lang="en-US" sz="2800" dirty="0" smtClean="0"/>
          </a:p>
          <a:p>
            <a:r>
              <a:rPr lang="en-US" sz="2800" dirty="0" smtClean="0"/>
              <a:t>Brain injuries occur in approximately 1.5 million people in the U.S. each year</a:t>
            </a:r>
          </a:p>
          <a:p>
            <a:pPr lvl="1"/>
            <a:r>
              <a:rPr lang="en-US" sz="2400" dirty="0" smtClean="0"/>
              <a:t>300,000 of these are sports related concussions</a:t>
            </a:r>
          </a:p>
        </p:txBody>
      </p:sp>
      <p:pic>
        <p:nvPicPr>
          <p:cNvPr id="3076" name="Picture 4" descr="https://myheadfirst.files.wordpress.com/2012/06/brain_shaki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42548" y="2219324"/>
            <a:ext cx="3910852" cy="2657476"/>
          </a:xfrm>
          <a:prstGeom prst="rect">
            <a:avLst/>
          </a:prstGeom>
          <a:noFill/>
          <a:ln>
            <a:solidFill>
              <a:schemeClr val="bg2">
                <a:lumMod val="50000"/>
              </a:schemeClr>
            </a:solidFill>
          </a:ln>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864474" y="4898036"/>
            <a:ext cx="2667000" cy="215444"/>
          </a:xfrm>
          <a:prstGeom prst="rect">
            <a:avLst/>
          </a:prstGeom>
          <a:noFill/>
        </p:spPr>
        <p:txBody>
          <a:bodyPr wrap="square" rtlCol="0">
            <a:spAutoFit/>
          </a:bodyPr>
          <a:lstStyle/>
          <a:p>
            <a:r>
              <a:rPr lang="en-US" sz="800" dirty="0" smtClean="0">
                <a:hlinkClick r:id="rId4"/>
              </a:rPr>
              <a:t>http://myheadfirst.wordpress.com/tag/concussion-myths/</a:t>
            </a:r>
            <a:endParaRPr lang="en-US" sz="800" dirty="0"/>
          </a:p>
        </p:txBody>
      </p:sp>
    </p:spTree>
    <p:extLst>
      <p:ext uri="{BB962C8B-B14F-4D97-AF65-F5344CB8AC3E}">
        <p14:creationId xmlns:p14="http://schemas.microsoft.com/office/powerpoint/2010/main" val="16623224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2819400"/>
            <a:ext cx="7620000" cy="1143000"/>
          </a:xfrm>
        </p:spPr>
        <p:txBody>
          <a:bodyPr/>
          <a:lstStyle/>
          <a:p>
            <a:pPr algn="ctr"/>
            <a:r>
              <a:rPr lang="en-US" dirty="0" smtClean="0"/>
              <a:t>Thank You</a:t>
            </a:r>
            <a:br>
              <a:rPr lang="en-US" dirty="0" smtClean="0"/>
            </a:br>
            <a:r>
              <a:rPr lang="en-US" dirty="0"/>
              <a:t/>
            </a:r>
            <a:br>
              <a:rPr lang="en-US" dirty="0"/>
            </a:br>
            <a:r>
              <a:rPr lang="en-US" dirty="0" smtClean="0"/>
              <a:t>Questions?</a:t>
            </a:r>
            <a:endParaRPr lang="en-US" dirty="0"/>
          </a:p>
        </p:txBody>
      </p:sp>
    </p:spTree>
    <p:extLst>
      <p:ext uri="{BB962C8B-B14F-4D97-AF65-F5344CB8AC3E}">
        <p14:creationId xmlns:p14="http://schemas.microsoft.com/office/powerpoint/2010/main" val="2772036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NFL</a:t>
            </a:r>
            <a:endParaRPr lang="en-US" dirty="0"/>
          </a:p>
        </p:txBody>
      </p:sp>
      <p:sp>
        <p:nvSpPr>
          <p:cNvPr id="3" name="Content Placeholder 2"/>
          <p:cNvSpPr>
            <a:spLocks noGrp="1"/>
          </p:cNvSpPr>
          <p:nvPr>
            <p:ph idx="1"/>
          </p:nvPr>
        </p:nvSpPr>
        <p:spPr>
          <a:xfrm>
            <a:off x="457200" y="1295400"/>
            <a:ext cx="7620000" cy="4800600"/>
          </a:xfrm>
        </p:spPr>
        <p:txBody>
          <a:bodyPr/>
          <a:lstStyle/>
          <a:p>
            <a:r>
              <a:rPr lang="en-US" sz="2700" dirty="0" smtClean="0"/>
              <a:t>In 2011, 266 out of 1,696 NFL (15%) players suffered concussions</a:t>
            </a:r>
          </a:p>
          <a:p>
            <a:r>
              <a:rPr lang="en-US" sz="2700" dirty="0" smtClean="0"/>
              <a:t>Over 2000 former NFL players filed lawsuits against the league</a:t>
            </a:r>
          </a:p>
          <a:p>
            <a:r>
              <a:rPr lang="en-US" sz="2700" dirty="0" smtClean="0"/>
              <a:t>Chronic Traumatic Encephalopathy (CTE) has been found in over 20 deceased NFL players</a:t>
            </a:r>
          </a:p>
          <a:p>
            <a:endParaRPr lang="en-US" dirty="0"/>
          </a:p>
        </p:txBody>
      </p:sp>
      <p:pic>
        <p:nvPicPr>
          <p:cNvPr id="4" name="Picture 2" descr="John-Grimsle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4039411"/>
            <a:ext cx="3810000" cy="2208989"/>
          </a:xfrm>
          <a:prstGeom prst="rect">
            <a:avLst/>
          </a:prstGeom>
          <a:noFill/>
          <a:ln>
            <a:solidFill>
              <a:schemeClr val="bg2">
                <a:lumMod val="50000"/>
              </a:schemeClr>
            </a:solidFill>
          </a:ln>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238500" y="6261556"/>
            <a:ext cx="2057400" cy="215444"/>
          </a:xfrm>
          <a:prstGeom prst="rect">
            <a:avLst/>
          </a:prstGeom>
          <a:noFill/>
        </p:spPr>
        <p:txBody>
          <a:bodyPr wrap="square" rtlCol="0">
            <a:spAutoFit/>
          </a:bodyPr>
          <a:lstStyle/>
          <a:p>
            <a:r>
              <a:rPr lang="en-US" sz="800" dirty="0" smtClean="0">
                <a:hlinkClick r:id="rId4"/>
              </a:rPr>
              <a:t>http://www.bu.edu/cste/about/what-is-cte/</a:t>
            </a:r>
            <a:endParaRPr lang="en-US" sz="800" dirty="0"/>
          </a:p>
        </p:txBody>
      </p:sp>
    </p:spTree>
    <p:extLst>
      <p:ext uri="{BB962C8B-B14F-4D97-AF65-F5344CB8AC3E}">
        <p14:creationId xmlns:p14="http://schemas.microsoft.com/office/powerpoint/2010/main" val="1565792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Scope</a:t>
            </a:r>
            <a:endParaRPr lang="en-US" dirty="0"/>
          </a:p>
        </p:txBody>
      </p:sp>
      <p:sp>
        <p:nvSpPr>
          <p:cNvPr id="3" name="Content Placeholder 2"/>
          <p:cNvSpPr>
            <a:spLocks noGrp="1"/>
          </p:cNvSpPr>
          <p:nvPr>
            <p:ph idx="1"/>
          </p:nvPr>
        </p:nvSpPr>
        <p:spPr/>
        <p:txBody>
          <a:bodyPr>
            <a:normAutofit/>
          </a:bodyPr>
          <a:lstStyle/>
          <a:p>
            <a:r>
              <a:rPr lang="en-US" sz="2400" dirty="0"/>
              <a:t>Retrofit a </a:t>
            </a:r>
            <a:r>
              <a:rPr lang="en-US" sz="2400" dirty="0" smtClean="0"/>
              <a:t>Rawlings size large Impulse </a:t>
            </a:r>
            <a:r>
              <a:rPr lang="en-US" sz="2400" dirty="0"/>
              <a:t>helmet with an accelerometer system</a:t>
            </a:r>
          </a:p>
          <a:p>
            <a:r>
              <a:rPr lang="en-US" sz="2400" dirty="0" smtClean="0"/>
              <a:t>Test the helmet retrofitted with the accelerometer system to ensure performance and safety are not compromised</a:t>
            </a:r>
          </a:p>
          <a:p>
            <a:r>
              <a:rPr lang="en-US" sz="2400" dirty="0" smtClean="0"/>
              <a:t>Use the data collected to develop a method to normalize the impact values of the accelerometer to the center of gravity of the head</a:t>
            </a:r>
          </a:p>
          <a:p>
            <a:r>
              <a:rPr lang="en-US" sz="2400" dirty="0" smtClean="0"/>
              <a:t>The helmet should be cheaper and provide data at least as accurate as the data from the existing Riddell football helmet accelerometer system</a:t>
            </a:r>
            <a:endParaRPr lang="en-US" sz="2400" dirty="0"/>
          </a:p>
        </p:txBody>
      </p:sp>
    </p:spTree>
    <p:extLst>
      <p:ext uri="{BB962C8B-B14F-4D97-AF65-F5344CB8AC3E}">
        <p14:creationId xmlns:p14="http://schemas.microsoft.com/office/powerpoint/2010/main" val="6919681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Design Components</a:t>
            </a:r>
            <a:endParaRPr lang="en-US" dirty="0"/>
          </a:p>
        </p:txBody>
      </p:sp>
      <p:sp>
        <p:nvSpPr>
          <p:cNvPr id="3" name="Content Placeholder 2"/>
          <p:cNvSpPr>
            <a:spLocks noGrp="1"/>
          </p:cNvSpPr>
          <p:nvPr>
            <p:ph idx="1"/>
          </p:nvPr>
        </p:nvSpPr>
        <p:spPr/>
        <p:txBody>
          <a:bodyPr/>
          <a:lstStyle/>
          <a:p>
            <a:r>
              <a:rPr lang="en-US" sz="3200" dirty="0" smtClean="0"/>
              <a:t>What do we want to explore?</a:t>
            </a:r>
          </a:p>
          <a:p>
            <a:pPr marL="114300" indent="0">
              <a:buNone/>
            </a:pPr>
            <a:endParaRPr lang="en-US" sz="2000" dirty="0" smtClean="0"/>
          </a:p>
          <a:p>
            <a:pPr lvl="1"/>
            <a:r>
              <a:rPr lang="en-US" sz="2400" dirty="0" smtClean="0"/>
              <a:t>Position of the accelerometer</a:t>
            </a:r>
          </a:p>
          <a:p>
            <a:pPr lvl="1"/>
            <a:endParaRPr lang="en-US" sz="2400" dirty="0" smtClean="0"/>
          </a:p>
          <a:p>
            <a:pPr lvl="1"/>
            <a:r>
              <a:rPr lang="en-US" sz="2400" dirty="0" smtClean="0"/>
              <a:t>Mounting type</a:t>
            </a:r>
          </a:p>
          <a:p>
            <a:pPr lvl="1"/>
            <a:endParaRPr lang="en-US" sz="2400" dirty="0" smtClean="0"/>
          </a:p>
          <a:p>
            <a:pPr lvl="1"/>
            <a:r>
              <a:rPr lang="en-US" sz="2400" dirty="0" smtClean="0"/>
              <a:t>Foam density and thickness</a:t>
            </a:r>
          </a:p>
        </p:txBody>
      </p:sp>
    </p:spTree>
    <p:extLst>
      <p:ext uri="{BB962C8B-B14F-4D97-AF65-F5344CB8AC3E}">
        <p14:creationId xmlns:p14="http://schemas.microsoft.com/office/powerpoint/2010/main" val="36202300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Alternatives: Position</a:t>
            </a:r>
            <a:endParaRPr lang="en-US" dirty="0"/>
          </a:p>
        </p:txBody>
      </p:sp>
      <p:sp>
        <p:nvSpPr>
          <p:cNvPr id="3" name="Content Placeholder 2"/>
          <p:cNvSpPr>
            <a:spLocks noGrp="1"/>
          </p:cNvSpPr>
          <p:nvPr>
            <p:ph idx="1"/>
          </p:nvPr>
        </p:nvSpPr>
        <p:spPr/>
        <p:txBody>
          <a:bodyPr/>
          <a:lstStyle/>
          <a:p>
            <a:pPr marL="114300" indent="0" algn="ctr">
              <a:buNone/>
            </a:pPr>
            <a:r>
              <a:rPr lang="en-US" dirty="0" smtClean="0"/>
              <a:t>Battle Sports Science Impact Indicator</a:t>
            </a:r>
            <a:endParaRPr lang="en-US" dirty="0"/>
          </a:p>
        </p:txBody>
      </p:sp>
      <p:pic>
        <p:nvPicPr>
          <p:cNvPr id="10242" name="Picture 2" descr="http://www.battlesportsscience.com/files/6513/0832/5483/indicator_head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514600"/>
            <a:ext cx="5514975" cy="29432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347913" y="5562600"/>
            <a:ext cx="3748087" cy="215444"/>
          </a:xfrm>
          <a:prstGeom prst="rect">
            <a:avLst/>
          </a:prstGeom>
          <a:noFill/>
        </p:spPr>
        <p:txBody>
          <a:bodyPr wrap="square" rtlCol="0">
            <a:spAutoFit/>
          </a:bodyPr>
          <a:lstStyle/>
          <a:p>
            <a:r>
              <a:rPr lang="en-US" sz="800" dirty="0" smtClean="0">
                <a:hlinkClick r:id="rId4"/>
              </a:rPr>
              <a:t>http://www.battlesportsscience.com/products/impact-indicator/about-the-indicator/</a:t>
            </a:r>
            <a:endParaRPr lang="en-US" sz="800" dirty="0"/>
          </a:p>
        </p:txBody>
      </p:sp>
    </p:spTree>
    <p:extLst>
      <p:ext uri="{BB962C8B-B14F-4D97-AF65-F5344CB8AC3E}">
        <p14:creationId xmlns:p14="http://schemas.microsoft.com/office/powerpoint/2010/main" val="1076533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Alternatives: Position</a:t>
            </a:r>
            <a:endParaRPr lang="en-US" dirty="0"/>
          </a:p>
        </p:txBody>
      </p:sp>
      <p:sp>
        <p:nvSpPr>
          <p:cNvPr id="3" name="Content Placeholder 2"/>
          <p:cNvSpPr>
            <a:spLocks noGrp="1"/>
          </p:cNvSpPr>
          <p:nvPr>
            <p:ph idx="1"/>
          </p:nvPr>
        </p:nvSpPr>
        <p:spPr/>
        <p:txBody>
          <a:bodyPr/>
          <a:lstStyle/>
          <a:p>
            <a:pPr marL="114300" indent="0">
              <a:buNone/>
            </a:pPr>
            <a:endParaRPr lang="en-US" dirty="0"/>
          </a:p>
        </p:txBody>
      </p:sp>
      <p:grpSp>
        <p:nvGrpSpPr>
          <p:cNvPr id="16" name="Group 15"/>
          <p:cNvGrpSpPr/>
          <p:nvPr/>
        </p:nvGrpSpPr>
        <p:grpSpPr>
          <a:xfrm>
            <a:off x="1676400" y="1631315"/>
            <a:ext cx="4797425" cy="4464685"/>
            <a:chOff x="0" y="0"/>
            <a:chExt cx="4797631" cy="4465122"/>
          </a:xfrm>
        </p:grpSpPr>
        <p:pic>
          <p:nvPicPr>
            <p:cNvPr id="17" name="Picture 1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766951"/>
              <a:ext cx="4797631" cy="1698171"/>
            </a:xfrm>
            <a:prstGeom prst="rect">
              <a:avLst/>
            </a:prstGeom>
            <a:noFill/>
            <a:ln>
              <a:noFill/>
            </a:ln>
          </p:spPr>
        </p:pic>
        <p:pic>
          <p:nvPicPr>
            <p:cNvPr id="18" name="Picture 1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1959429" y="878774"/>
              <a:ext cx="843148" cy="2481943"/>
            </a:xfrm>
            <a:prstGeom prst="rect">
              <a:avLst/>
            </a:prstGeom>
            <a:noFill/>
            <a:ln>
              <a:noFill/>
            </a:ln>
          </p:spPr>
        </p:pic>
        <p:pic>
          <p:nvPicPr>
            <p:cNvPr id="19" name="Picture 1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1941616" y="-445325"/>
              <a:ext cx="914400" cy="1805049"/>
            </a:xfrm>
            <a:prstGeom prst="rect">
              <a:avLst/>
            </a:prstGeom>
            <a:noFill/>
            <a:ln>
              <a:noFill/>
            </a:ln>
          </p:spPr>
        </p:pic>
        <p:sp>
          <p:nvSpPr>
            <p:cNvPr id="20" name="Rounded Rectangle 19"/>
            <p:cNvSpPr/>
            <p:nvPr/>
          </p:nvSpPr>
          <p:spPr>
            <a:xfrm>
              <a:off x="2101933" y="2268187"/>
              <a:ext cx="557530" cy="308610"/>
            </a:xfrm>
            <a:prstGeom prst="roundRect">
              <a:avLst/>
            </a:prstGeom>
            <a:solidFill>
              <a:schemeClr val="bg2">
                <a:lumMod val="9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Rounded Rectangle 20"/>
            <p:cNvSpPr/>
            <p:nvPr/>
          </p:nvSpPr>
          <p:spPr>
            <a:xfrm>
              <a:off x="2113808" y="3336967"/>
              <a:ext cx="558140" cy="308759"/>
            </a:xfrm>
            <a:prstGeom prst="roundRect">
              <a:avLst/>
            </a:prstGeom>
            <a:solidFill>
              <a:schemeClr val="bg2">
                <a:lumMod val="9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22" name="Rounded Rectangle 21"/>
          <p:cNvSpPr/>
          <p:nvPr/>
        </p:nvSpPr>
        <p:spPr>
          <a:xfrm>
            <a:off x="3785870" y="4495800"/>
            <a:ext cx="557530" cy="308610"/>
          </a:xfrm>
          <a:prstGeom prst="roundRect">
            <a:avLst/>
          </a:prstGeom>
          <a:solidFill>
            <a:schemeClr val="bg2">
              <a:lumMod val="90000"/>
            </a:schemeClr>
          </a:solidFill>
          <a:ln w="9525"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3" name="TextBox 22"/>
          <p:cNvSpPr txBox="1"/>
          <p:nvPr/>
        </p:nvSpPr>
        <p:spPr>
          <a:xfrm>
            <a:off x="3903008" y="4955397"/>
            <a:ext cx="307975" cy="369332"/>
          </a:xfrm>
          <a:prstGeom prst="rect">
            <a:avLst/>
          </a:prstGeom>
          <a:noFill/>
        </p:spPr>
        <p:txBody>
          <a:bodyPr wrap="square" rtlCol="0">
            <a:spAutoFit/>
          </a:bodyPr>
          <a:lstStyle/>
          <a:p>
            <a:r>
              <a:rPr lang="en-US" dirty="0" smtClean="0"/>
              <a:t>1</a:t>
            </a:r>
            <a:endParaRPr lang="en-US" dirty="0"/>
          </a:p>
        </p:txBody>
      </p:sp>
      <p:sp>
        <p:nvSpPr>
          <p:cNvPr id="24" name="TextBox 23"/>
          <p:cNvSpPr txBox="1"/>
          <p:nvPr/>
        </p:nvSpPr>
        <p:spPr>
          <a:xfrm>
            <a:off x="3901420" y="4468851"/>
            <a:ext cx="307975" cy="369332"/>
          </a:xfrm>
          <a:prstGeom prst="rect">
            <a:avLst/>
          </a:prstGeom>
          <a:noFill/>
        </p:spPr>
        <p:txBody>
          <a:bodyPr wrap="square" rtlCol="0">
            <a:spAutoFit/>
          </a:bodyPr>
          <a:lstStyle/>
          <a:p>
            <a:r>
              <a:rPr lang="en-US" dirty="0"/>
              <a:t>2</a:t>
            </a:r>
          </a:p>
        </p:txBody>
      </p:sp>
      <p:sp>
        <p:nvSpPr>
          <p:cNvPr id="25" name="TextBox 24"/>
          <p:cNvSpPr txBox="1"/>
          <p:nvPr/>
        </p:nvSpPr>
        <p:spPr>
          <a:xfrm>
            <a:off x="3921125" y="3897868"/>
            <a:ext cx="307975" cy="369332"/>
          </a:xfrm>
          <a:prstGeom prst="rect">
            <a:avLst/>
          </a:prstGeom>
          <a:noFill/>
        </p:spPr>
        <p:txBody>
          <a:bodyPr wrap="square" rtlCol="0">
            <a:spAutoFit/>
          </a:bodyPr>
          <a:lstStyle/>
          <a:p>
            <a:r>
              <a:rPr lang="en-US" dirty="0"/>
              <a:t>3</a:t>
            </a:r>
          </a:p>
        </p:txBody>
      </p:sp>
      <p:grpSp>
        <p:nvGrpSpPr>
          <p:cNvPr id="26" name="Group 25"/>
          <p:cNvGrpSpPr/>
          <p:nvPr/>
        </p:nvGrpSpPr>
        <p:grpSpPr>
          <a:xfrm>
            <a:off x="6019800" y="1758755"/>
            <a:ext cx="1857375" cy="311785"/>
            <a:chOff x="85725" y="311150"/>
            <a:chExt cx="1857375" cy="311785"/>
          </a:xfrm>
        </p:grpSpPr>
        <p:sp>
          <p:nvSpPr>
            <p:cNvPr id="27" name="Text Box 107"/>
            <p:cNvSpPr txBox="1">
              <a:spLocks noChangeArrowheads="1"/>
            </p:cNvSpPr>
            <p:nvPr/>
          </p:nvSpPr>
          <p:spPr bwMode="auto">
            <a:xfrm>
              <a:off x="645795" y="311150"/>
              <a:ext cx="1297305" cy="2997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1200" dirty="0">
                  <a:effectLst/>
                  <a:latin typeface="Cambria"/>
                  <a:ea typeface="MS Mincho"/>
                  <a:cs typeface="Times New Roman"/>
                </a:rPr>
                <a:t>Accelerometer</a:t>
              </a:r>
            </a:p>
          </p:txBody>
        </p:sp>
        <p:sp>
          <p:nvSpPr>
            <p:cNvPr id="28" name="Rounded Rectangle 27"/>
            <p:cNvSpPr/>
            <p:nvPr/>
          </p:nvSpPr>
          <p:spPr>
            <a:xfrm>
              <a:off x="85725" y="314325"/>
              <a:ext cx="557530" cy="308610"/>
            </a:xfrm>
            <a:prstGeom prst="roundRect">
              <a:avLst/>
            </a:prstGeom>
            <a:solidFill>
              <a:schemeClr val="bg2">
                <a:lumMod val="90000"/>
              </a:schemeClr>
            </a:solidFill>
            <a:ln w="9525"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1910503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Alternatives</a:t>
            </a:r>
            <a:r>
              <a:rPr lang="en-US" dirty="0" smtClean="0"/>
              <a:t>: Mounting</a:t>
            </a:r>
            <a:endParaRPr lang="en-US" dirty="0"/>
          </a:p>
        </p:txBody>
      </p:sp>
      <p:sp>
        <p:nvSpPr>
          <p:cNvPr id="3" name="Content Placeholder 2"/>
          <p:cNvSpPr>
            <a:spLocks noGrp="1"/>
          </p:cNvSpPr>
          <p:nvPr>
            <p:ph idx="1"/>
          </p:nvPr>
        </p:nvSpPr>
        <p:spPr/>
        <p:txBody>
          <a:bodyPr/>
          <a:lstStyle/>
          <a:p>
            <a:r>
              <a:rPr lang="en-US" dirty="0" smtClean="0"/>
              <a:t>Embedded in the padding liner (Position 2 &amp; 3)</a:t>
            </a:r>
          </a:p>
          <a:p>
            <a:r>
              <a:rPr lang="en-US" dirty="0" smtClean="0"/>
              <a:t>Mounted in between the lining components (Position 1)</a:t>
            </a:r>
          </a:p>
          <a:p>
            <a:r>
              <a:rPr lang="en-US" dirty="0" smtClean="0"/>
              <a:t>Spring mount (HIT System)</a:t>
            </a:r>
            <a:endParaRPr lang="en-US" dirty="0"/>
          </a:p>
        </p:txBody>
      </p:sp>
    </p:spTree>
    <p:extLst>
      <p:ext uri="{BB962C8B-B14F-4D97-AF65-F5344CB8AC3E}">
        <p14:creationId xmlns:p14="http://schemas.microsoft.com/office/powerpoint/2010/main" val="14481124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Alternatives</a:t>
            </a:r>
            <a:r>
              <a:rPr lang="en-US" dirty="0" smtClean="0"/>
              <a:t>: Foam</a:t>
            </a:r>
            <a:endParaRPr lang="en-US" dirty="0"/>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2448276494"/>
              </p:ext>
            </p:extLst>
          </p:nvPr>
        </p:nvGraphicFramePr>
        <p:xfrm>
          <a:off x="457200" y="1430533"/>
          <a:ext cx="3657600" cy="5122667"/>
        </p:xfrm>
        <a:graphic>
          <a:graphicData uri="http://schemas.openxmlformats.org/drawingml/2006/table">
            <a:tbl>
              <a:tblPr firstRow="1" bandRow="1">
                <a:tableStyleId>{5C22544A-7EE6-4342-B048-85BDC9FD1C3A}</a:tableStyleId>
              </a:tblPr>
              <a:tblGrid>
                <a:gridCol w="838200"/>
                <a:gridCol w="2819400"/>
              </a:tblGrid>
              <a:tr h="872897">
                <a:tc gridSpan="2">
                  <a:txBody>
                    <a:bodyPr/>
                    <a:lstStyle/>
                    <a:p>
                      <a:pPr algn="ctr"/>
                      <a:endParaRPr lang="en-US" sz="1800" b="1" kern="1200" dirty="0" smtClean="0">
                        <a:solidFill>
                          <a:schemeClr val="lt1"/>
                        </a:solidFill>
                        <a:effectLst/>
                        <a:latin typeface="+mn-lt"/>
                        <a:ea typeface="+mn-ea"/>
                        <a:cs typeface="+mn-cs"/>
                      </a:endParaRPr>
                    </a:p>
                    <a:p>
                      <a:pPr algn="ctr"/>
                      <a:r>
                        <a:rPr lang="en-US" sz="2400" b="1" kern="1200" dirty="0" smtClean="0">
                          <a:solidFill>
                            <a:schemeClr val="lt1"/>
                          </a:solidFill>
                          <a:effectLst/>
                          <a:latin typeface="+mn-lt"/>
                          <a:ea typeface="+mn-ea"/>
                          <a:cs typeface="+mn-cs"/>
                        </a:rPr>
                        <a:t>CELL-FLEX</a:t>
                      </a:r>
                      <a:r>
                        <a:rPr lang="en-US" sz="2400" b="1" kern="1200" baseline="30000" dirty="0" smtClean="0">
                          <a:solidFill>
                            <a:schemeClr val="lt1"/>
                          </a:solidFill>
                          <a:effectLst/>
                          <a:latin typeface="+mn-lt"/>
                          <a:ea typeface="+mn-ea"/>
                          <a:cs typeface="+mn-cs"/>
                        </a:rPr>
                        <a:t>®</a:t>
                      </a:r>
                      <a:r>
                        <a:rPr lang="en-US" sz="2400" b="1" kern="1200" dirty="0" smtClean="0">
                          <a:solidFill>
                            <a:schemeClr val="lt1"/>
                          </a:solidFill>
                          <a:effectLst/>
                          <a:latin typeface="+mn-lt"/>
                          <a:ea typeface="+mn-ea"/>
                          <a:cs typeface="+mn-cs"/>
                        </a:rPr>
                        <a:t> Vinyl Nitrile </a:t>
                      </a:r>
                      <a:endParaRPr lang="en-US" sz="2400" dirty="0"/>
                    </a:p>
                  </a:txBody>
                  <a:tcPr/>
                </a:tc>
                <a:tc hMerge="1">
                  <a:txBody>
                    <a:bodyPr/>
                    <a:lstStyle/>
                    <a:p>
                      <a:endParaRPr lang="en-US" dirty="0"/>
                    </a:p>
                  </a:txBody>
                  <a:tcPr/>
                </a:tc>
              </a:tr>
              <a:tr h="1323690">
                <a:tc>
                  <a:txBody>
                    <a:bodyPr/>
                    <a:lstStyle/>
                    <a:p>
                      <a:endParaRPr lang="en-US" dirty="0" smtClean="0"/>
                    </a:p>
                    <a:p>
                      <a:endParaRPr lang="en-US" dirty="0" smtClean="0"/>
                    </a:p>
                    <a:p>
                      <a:pPr algn="ctr"/>
                      <a:r>
                        <a:rPr lang="en-US" dirty="0" smtClean="0"/>
                        <a:t>600</a:t>
                      </a:r>
                      <a:endParaRPr lang="en-US" dirty="0"/>
                    </a:p>
                  </a:txBody>
                  <a:tcPr/>
                </a:tc>
                <a:tc>
                  <a:txBody>
                    <a:bodyPr/>
                    <a:lstStyle/>
                    <a:p>
                      <a:r>
                        <a:rPr lang="en-US" dirty="0" smtClean="0"/>
                        <a:t>Density:</a:t>
                      </a:r>
                      <a:r>
                        <a:rPr lang="en-US" baseline="0" dirty="0" smtClean="0"/>
                        <a:t> 0.095-0.12 g/cm³</a:t>
                      </a:r>
                    </a:p>
                    <a:p>
                      <a:r>
                        <a:rPr lang="en-US" baseline="0" dirty="0" smtClean="0"/>
                        <a:t>Hardness: 55-75</a:t>
                      </a:r>
                    </a:p>
                    <a:p>
                      <a:r>
                        <a:rPr lang="en-US" baseline="0" dirty="0" smtClean="0"/>
                        <a:t>Sheet Size: 42" X 80“</a:t>
                      </a:r>
                    </a:p>
                    <a:p>
                      <a:r>
                        <a:rPr lang="en-US" baseline="0" dirty="0" smtClean="0"/>
                        <a:t>Tensile Strength: 10 kg/cm² </a:t>
                      </a:r>
                      <a:endParaRPr lang="en-US" dirty="0"/>
                    </a:p>
                  </a:txBody>
                  <a:tcPr/>
                </a:tc>
              </a:tr>
              <a:tr h="1308612">
                <a:tc>
                  <a:txBody>
                    <a:bodyPr/>
                    <a:lstStyle/>
                    <a:p>
                      <a:endParaRPr lang="en-US" dirty="0" smtClean="0"/>
                    </a:p>
                    <a:p>
                      <a:endParaRPr lang="en-US" dirty="0" smtClean="0"/>
                    </a:p>
                    <a:p>
                      <a:pPr algn="ctr"/>
                      <a:r>
                        <a:rPr lang="en-US" dirty="0" smtClean="0"/>
                        <a:t>740</a:t>
                      </a:r>
                      <a:endParaRPr lang="en-US" dirty="0"/>
                    </a:p>
                  </a:txBody>
                  <a:tcPr/>
                </a:tc>
                <a:tc>
                  <a:txBody>
                    <a:bodyPr/>
                    <a:lstStyle/>
                    <a:p>
                      <a:r>
                        <a:rPr lang="en-US" dirty="0" smtClean="0"/>
                        <a:t>Density: 0.12-0.14 g/cm³</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Hardness: 60-80</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Sheet Size: 44" X 74"</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Tensile Strength: 12 kg/cm²</a:t>
                      </a:r>
                      <a:endParaRPr lang="en-US" dirty="0" smtClean="0"/>
                    </a:p>
                    <a:p>
                      <a:endParaRPr lang="en-US" dirty="0"/>
                    </a:p>
                  </a:txBody>
                  <a:tcPr/>
                </a:tc>
              </a:tr>
              <a:tr h="1217172">
                <a:tc>
                  <a:txBody>
                    <a:bodyPr/>
                    <a:lstStyle/>
                    <a:p>
                      <a:endParaRPr lang="en-US" dirty="0" smtClean="0"/>
                    </a:p>
                    <a:p>
                      <a:endParaRPr lang="en-US" dirty="0" smtClean="0"/>
                    </a:p>
                    <a:p>
                      <a:pPr algn="ctr"/>
                      <a:r>
                        <a:rPr lang="en-US" dirty="0" smtClean="0"/>
                        <a:t>1000</a:t>
                      </a:r>
                      <a:endParaRPr lang="en-US" dirty="0"/>
                    </a:p>
                  </a:txBody>
                  <a:tcPr/>
                </a:tc>
                <a:tc>
                  <a:txBody>
                    <a:bodyPr/>
                    <a:lstStyle/>
                    <a:p>
                      <a:r>
                        <a:rPr lang="en-US" dirty="0" smtClean="0"/>
                        <a:t>Density: 0.16-0.22 g/cm³</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Hardness: 65-85</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Sheet Size: 39" X 63"</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Tensile Strength: 17 kg/cm²</a:t>
                      </a:r>
                      <a:endParaRPr lang="en-US" dirty="0" smtClean="0"/>
                    </a:p>
                    <a:p>
                      <a:endParaRPr lang="en-US" dirty="0"/>
                    </a:p>
                  </a:txBody>
                  <a:tcPr/>
                </a:tc>
              </a:tr>
            </a:tbl>
          </a:graphicData>
        </a:graphic>
      </p:graphicFrame>
      <p:pic>
        <p:nvPicPr>
          <p:cNvPr id="6" name="Picture 5"/>
          <p:cNvPicPr/>
          <p:nvPr/>
        </p:nvPicPr>
        <p:blipFill>
          <a:blip r:embed="rId3">
            <a:extLst>
              <a:ext uri="{28A0092B-C50C-407E-A947-70E740481C1C}">
                <a14:useLocalDpi xmlns:a14="http://schemas.microsoft.com/office/drawing/2010/main" val="0"/>
              </a:ext>
            </a:extLst>
          </a:blip>
          <a:stretch>
            <a:fillRect/>
          </a:stretch>
        </p:blipFill>
        <p:spPr>
          <a:xfrm>
            <a:off x="4495800" y="2057400"/>
            <a:ext cx="3505200" cy="3352800"/>
          </a:xfrm>
          <a:prstGeom prst="rect">
            <a:avLst/>
          </a:prstGeom>
        </p:spPr>
      </p:pic>
      <p:sp>
        <p:nvSpPr>
          <p:cNvPr id="7" name="TextBox 6"/>
          <p:cNvSpPr txBox="1"/>
          <p:nvPr/>
        </p:nvSpPr>
        <p:spPr>
          <a:xfrm>
            <a:off x="5105400" y="5423356"/>
            <a:ext cx="2590800" cy="215444"/>
          </a:xfrm>
          <a:prstGeom prst="rect">
            <a:avLst/>
          </a:prstGeom>
          <a:noFill/>
        </p:spPr>
        <p:txBody>
          <a:bodyPr wrap="square" rtlCol="0">
            <a:spAutoFit/>
          </a:bodyPr>
          <a:lstStyle/>
          <a:p>
            <a:r>
              <a:rPr lang="en-US" sz="800" dirty="0" smtClean="0">
                <a:hlinkClick r:id="rId4"/>
              </a:rPr>
              <a:t>http://www.dertexcorp.com/impact-resistant-foam.html</a:t>
            </a:r>
            <a:endParaRPr lang="en-US" sz="800" dirty="0"/>
          </a:p>
        </p:txBody>
      </p:sp>
    </p:spTree>
    <p:extLst>
      <p:ext uri="{BB962C8B-B14F-4D97-AF65-F5344CB8AC3E}">
        <p14:creationId xmlns:p14="http://schemas.microsoft.com/office/powerpoint/2010/main" val="22342837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2758</TotalTime>
  <Words>1940</Words>
  <Application>Microsoft Office PowerPoint</Application>
  <PresentationFormat>On-screen Show (4:3)</PresentationFormat>
  <Paragraphs>807</Paragraphs>
  <Slides>20</Slides>
  <Notes>15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Adjacency</vt:lpstr>
      <vt:lpstr>Rawlings Football Helmet Accelerometer System</vt:lpstr>
      <vt:lpstr>The Need for a Helmet Accelerometer System</vt:lpstr>
      <vt:lpstr>NFL</vt:lpstr>
      <vt:lpstr>Project Scope</vt:lpstr>
      <vt:lpstr> Design Components</vt:lpstr>
      <vt:lpstr>Design Alternatives: Position</vt:lpstr>
      <vt:lpstr>Design Alternatives: Position</vt:lpstr>
      <vt:lpstr>Design Alternatives: Mounting</vt:lpstr>
      <vt:lpstr>Design Alternatives: Foam</vt:lpstr>
      <vt:lpstr>NOCSAE Helmet Drop Test</vt:lpstr>
      <vt:lpstr>Design Analysis: Accelerometer in Position 1 with ½” VN740 Foam</vt:lpstr>
      <vt:lpstr>Design Analysis: Accelerometer in Position 3 with ½” VN740 Foam </vt:lpstr>
      <vt:lpstr>Design Analysis: Repeat Accelerometer in Position 1 with ½” VN740 Foam (No Adhesive) </vt:lpstr>
      <vt:lpstr>Design Analysis: Accelerometer in Position 1 with ½” VN1000 Foam </vt:lpstr>
      <vt:lpstr>Design Analysis: Accelerometer in Position 1 Sandwiched Between ¼” VN740 Foam </vt:lpstr>
      <vt:lpstr>Design Schedule</vt:lpstr>
      <vt:lpstr>Specific Details of Chosen Design</vt:lpstr>
      <vt:lpstr>Team Responsibilities</vt:lpstr>
      <vt:lpstr>References</vt:lpstr>
      <vt:lpstr>Thank You  Questions?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Rawlings Football Helmet Accelerometer System</dc:title>
  <dc:creator>Pav</dc:creator>
  <cp:lastModifiedBy>Pav</cp:lastModifiedBy>
  <cp:revision>120</cp:revision>
  <dcterms:created xsi:type="dcterms:W3CDTF">2012-10-29T14:04:41Z</dcterms:created>
  <dcterms:modified xsi:type="dcterms:W3CDTF">2012-11-05T07:00:35Z</dcterms:modified>
</cp:coreProperties>
</file>