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Microsoft_Equation2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Default Extension="pict" ContentType="image/pict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9" r:id="rId1"/>
  </p:sldMasterIdLst>
  <p:notesMasterIdLst>
    <p:notesMasterId r:id="rId14"/>
  </p:notesMasterIdLst>
  <p:sldIdLst>
    <p:sldId id="256" r:id="rId2"/>
    <p:sldId id="257" r:id="rId3"/>
    <p:sldId id="258" r:id="rId4"/>
    <p:sldId id="268" r:id="rId5"/>
    <p:sldId id="262" r:id="rId6"/>
    <p:sldId id="267" r:id="rId7"/>
    <p:sldId id="259" r:id="rId8"/>
    <p:sldId id="260" r:id="rId9"/>
    <p:sldId id="266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480" y="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ict"/><Relationship Id="rId3" Type="http://schemas.openxmlformats.org/officeDocument/2006/relationships/image" Target="../media/image12.pict"/><Relationship Id="rId1" Type="http://schemas.openxmlformats.org/officeDocument/2006/relationships/image" Target="../media/image10.pict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ict"/><Relationship Id="rId1" Type="http://schemas.openxmlformats.org/officeDocument/2006/relationships/image" Target="../media/image14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67B24-CA63-A145-AC75-DD7A21449FD6}" type="datetimeFigureOut">
              <a:rPr lang="en-US" smtClean="0"/>
              <a:t>9/22/12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891C1-43B1-C24F-86E4-2E9D796C07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</a:t>
            </a:r>
            <a:r>
              <a:rPr lang="en-US" baseline="0" dirty="0" smtClean="0"/>
              <a:t> about origin of concussions/what happens in head-brain slams against skull without anything cushioning it, all brain cells depolarize at once and causes chemical </a:t>
            </a:r>
            <a:r>
              <a:rPr lang="en-US" baseline="0" dirty="0" err="1" smtClean="0"/>
              <a:t>inbalance</a:t>
            </a:r>
            <a:r>
              <a:rPr lang="en-US" baseline="0" dirty="0" smtClean="0"/>
              <a:t> in brain for at least a few minutes, also up to 50% less blood flow which inhibits brain from repairing this damage</a:t>
            </a:r>
          </a:p>
          <a:p>
            <a:r>
              <a:rPr lang="en-US" baseline="0" dirty="0" smtClean="0"/>
              <a:t>Talk about lawsuit-long term affects of concussions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891C1-43B1-C24F-86E4-2E9D796C0793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 coaches,</a:t>
            </a:r>
            <a:r>
              <a:rPr lang="en-US" baseline="0" dirty="0" smtClean="0"/>
              <a:t> team doctors, physicians-know when to take players out, learn more about concussions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Players don’t report concussions, why this system is important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891C1-43B1-C24F-86E4-2E9D796C079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Mstriking is about 67% higher than </a:t>
            </a:r>
            <a:r>
              <a:rPr lang="en-US" baseline="0" dirty="0" err="1" smtClean="0"/>
              <a:t>mreceiving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Average collision is 15 ms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Hybrid III head for testing is 4.55kg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Peak force about 4.4 </a:t>
            </a:r>
            <a:r>
              <a:rPr lang="en-US" baseline="0" dirty="0" err="1" smtClean="0"/>
              <a:t>kN</a:t>
            </a:r>
            <a:r>
              <a:rPr lang="en-US" baseline="0" dirty="0" smtClean="0"/>
              <a:t>-relates to 100g</a:t>
            </a:r>
          </a:p>
          <a:p>
            <a:r>
              <a:rPr lang="en-US" dirty="0" smtClean="0"/>
              <a:t>Explain </a:t>
            </a:r>
            <a:r>
              <a:rPr lang="en-US" dirty="0" err="1" smtClean="0"/>
              <a:t>g</a:t>
            </a:r>
            <a:r>
              <a:rPr lang="en-US" dirty="0" smtClean="0"/>
              <a:t>-force-acceleration of object related to acceleration</a:t>
            </a:r>
            <a:r>
              <a:rPr lang="en-US" baseline="0" dirty="0" smtClean="0"/>
              <a:t> of gravity, 1g is changing ~22mph/sec, can only endure these high accelerations for very short period of time</a:t>
            </a:r>
          </a:p>
          <a:p>
            <a:r>
              <a:rPr lang="en-US" baseline="0" dirty="0" smtClean="0"/>
              <a:t>.004 sec, 150 </a:t>
            </a:r>
            <a:r>
              <a:rPr lang="en-US" baseline="0" dirty="0" err="1" smtClean="0"/>
              <a:t>g</a:t>
            </a:r>
            <a:r>
              <a:rPr lang="en-US" baseline="0" dirty="0" smtClean="0"/>
              <a:t> for severe injury, 0.1 sec, 40g for severe injury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891C1-43B1-C24F-86E4-2E9D796C079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r>
              <a:rPr lang="en-US" baseline="0" dirty="0" smtClean="0"/>
              <a:t>Hits system-gives magnitude, location, direction of impact, impact history</a:t>
            </a:r>
          </a:p>
          <a:p>
            <a:r>
              <a:rPr lang="en-US" baseline="0" dirty="0" err="1" smtClean="0"/>
              <a:t>Hitprofile</a:t>
            </a:r>
            <a:r>
              <a:rPr lang="en-US" baseline="0" dirty="0" smtClean="0"/>
              <a:t> generates potential hit results based on accelerometers, find one that works best</a:t>
            </a:r>
          </a:p>
          <a:p>
            <a:r>
              <a:rPr lang="en-US" baseline="0" dirty="0" smtClean="0"/>
              <a:t>6 linear accelerometers, calculate rotational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891C1-43B1-C24F-86E4-2E9D796C079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Stanford athletes using mouthpiece</a:t>
            </a:r>
            <a:r>
              <a:rPr lang="en-US" baseline="0" dirty="0" smtClean="0"/>
              <a:t> accelerometer system, mouthpiece vs. helmet system </a:t>
            </a:r>
            <a:r>
              <a:rPr lang="en-US" baseline="0" dirty="0" err="1" smtClean="0"/>
              <a:t>mouthguard</a:t>
            </a:r>
            <a:r>
              <a:rPr lang="en-US" baseline="0" dirty="0" smtClean="0"/>
              <a:t> appears more accurate, helmet supposed to distribute force across head and thus cause increase in other parts of head and give higher reading, liner reduces acceleration of head-part of overestimation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891C1-43B1-C24F-86E4-2E9D796C0793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Large-head size 7-7 ½, 22-23 ½ 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891C1-43B1-C24F-86E4-2E9D796C0793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confidentiality agreement-can’t give specs on helmet and accelerometer, also most</a:t>
            </a:r>
            <a:r>
              <a:rPr lang="en-US" baseline="0" dirty="0" smtClean="0"/>
              <a:t> already designed, partially prototyping</a:t>
            </a:r>
            <a:endParaRPr lang="en-US" dirty="0" smtClean="0"/>
          </a:p>
          <a:p>
            <a:r>
              <a:rPr lang="en-US" dirty="0" smtClean="0"/>
              <a:t>Positioning-ensure accurate readings aka consistent with cg of head</a:t>
            </a:r>
          </a:p>
          <a:p>
            <a:r>
              <a:rPr lang="en-US" dirty="0" smtClean="0"/>
              <a:t>Comfortable-player can’t tell difference with or without accelerometer</a:t>
            </a:r>
          </a:p>
          <a:p>
            <a:r>
              <a:rPr lang="en-US" dirty="0" smtClean="0"/>
              <a:t>Same safety tests used before helmet went out on market-4 star rating-star value&lt;0.4 concussions per season</a:t>
            </a:r>
          </a:p>
          <a:p>
            <a:r>
              <a:rPr lang="en-US" dirty="0" smtClean="0"/>
              <a:t>Heights: 60, 48, 36, 24, 12, and lowest</a:t>
            </a:r>
          </a:p>
          <a:p>
            <a:r>
              <a:rPr lang="en-US" dirty="0" smtClean="0"/>
              <a:t>Locations: front, rear, side, top, for star rating system—(</a:t>
            </a:r>
            <a:r>
              <a:rPr lang="en-US" dirty="0" err="1" smtClean="0"/>
              <a:t>rawlings</a:t>
            </a:r>
            <a:r>
              <a:rPr lang="en-US" dirty="0" smtClean="0"/>
              <a:t> impulse got 4 stars)</a:t>
            </a:r>
          </a:p>
          <a:p>
            <a:r>
              <a:rPr lang="en-US" dirty="0" err="1" smtClean="0"/>
              <a:t>Nocsae</a:t>
            </a:r>
            <a:r>
              <a:rPr lang="en-US" dirty="0" smtClean="0"/>
              <a:t>-committee</a:t>
            </a:r>
            <a:r>
              <a:rPr lang="en-US" baseline="0" dirty="0" smtClean="0"/>
              <a:t> for safety-based more on velocity than height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 = helmet location, four total: front, top, side (combined), and rear H = drop height, six total: 60”, 48”, 36”, 24”, 12”, and lowest E = exposure (function of drop height), number of impacts at that         drop height for that location a player may experience in one year R = Concussion injury risk (function of peak acceleration)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= peak resultant acceleration </a:t>
            </a:r>
            <a:endParaRPr lang="en-US" dirty="0" smtClean="0"/>
          </a:p>
          <a:p>
            <a:r>
              <a:rPr lang="en-US" dirty="0" smtClean="0"/>
              <a:t>Use accelerometer position, cg of head position, relationship between</a:t>
            </a:r>
            <a:r>
              <a:rPr lang="en-US" baseline="0" dirty="0" smtClean="0"/>
              <a:t> accelerometer and cg head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891C1-43B1-C24F-86E4-2E9D796C0793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Account for reduction</a:t>
            </a:r>
            <a:r>
              <a:rPr lang="en-US" baseline="0" dirty="0" smtClean="0"/>
              <a:t> in acceleration due to padding</a:t>
            </a:r>
          </a:p>
          <a:p>
            <a:r>
              <a:rPr lang="en-US" baseline="0" dirty="0" smtClean="0"/>
              <a:t>Front to back, top to bottom, through the ears, origin at cg of the 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891C1-43B1-C24F-86E4-2E9D796C079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13C3-9720-9A4F-9CCE-50E93A1DD3C2}" type="datetimeFigureOut">
              <a:rPr lang="en-US" smtClean="0"/>
              <a:t>9/22/12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77F5-6AD7-9D48-B440-98F337CBBE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13C3-9720-9A4F-9CCE-50E93A1DD3C2}" type="datetimeFigureOut">
              <a:rPr lang="en-US" smtClean="0"/>
              <a:t>9/22/12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77F5-6AD7-9D48-B440-98F337CBBE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BB13C3-9720-9A4F-9CCE-50E93A1DD3C2}" type="datetimeFigureOut">
              <a:rPr lang="en-US" smtClean="0"/>
              <a:t>9/22/12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77F5-6AD7-9D48-B440-98F337CBBE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BB13C3-9720-9A4F-9CCE-50E93A1DD3C2}" type="datetimeFigureOut">
              <a:rPr lang="en-US" smtClean="0"/>
              <a:t>9/22/12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77F5-6AD7-9D48-B440-98F337CBBE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BB13C3-9720-9A4F-9CCE-50E93A1DD3C2}" type="datetimeFigureOut">
              <a:rPr lang="en-US" smtClean="0"/>
              <a:t>9/22/12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77F5-6AD7-9D48-B440-98F337CBBE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13C3-9720-9A4F-9CCE-50E93A1DD3C2}" type="datetimeFigureOut">
              <a:rPr lang="en-US" smtClean="0"/>
              <a:t>9/22/12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77F5-6AD7-9D48-B440-98F337CBBE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13C3-9720-9A4F-9CCE-50E93A1DD3C2}" type="datetimeFigureOut">
              <a:rPr lang="en-US" smtClean="0"/>
              <a:t>9/22/12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77F5-6AD7-9D48-B440-98F337CBBE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13C3-9720-9A4F-9CCE-50E93A1DD3C2}" type="datetimeFigureOut">
              <a:rPr lang="en-US" smtClean="0"/>
              <a:t>9/22/12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77F5-6AD7-9D48-B440-98F337CBBE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13C3-9720-9A4F-9CCE-50E93A1DD3C2}" type="datetimeFigureOut">
              <a:rPr lang="en-US" smtClean="0"/>
              <a:t>9/22/12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77F5-6AD7-9D48-B440-98F337CBBE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BB13C3-9720-9A4F-9CCE-50E93A1DD3C2}" type="datetimeFigureOut">
              <a:rPr lang="en-US" smtClean="0"/>
              <a:t>9/22/12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6F77F5-6AD7-9D48-B440-98F337CBBE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13C3-9720-9A4F-9CCE-50E93A1DD3C2}" type="datetimeFigureOut">
              <a:rPr lang="en-US" smtClean="0"/>
              <a:t>9/22/12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77F5-6AD7-9D48-B440-98F337CBBE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13C3-9720-9A4F-9CCE-50E93A1DD3C2}" type="datetimeFigureOut">
              <a:rPr lang="en-US" smtClean="0"/>
              <a:t>9/22/12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77F5-6AD7-9D48-B440-98F337CBBE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13C3-9720-9A4F-9CCE-50E93A1DD3C2}" type="datetimeFigureOut">
              <a:rPr lang="en-US" smtClean="0"/>
              <a:t>9/22/12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77F5-6AD7-9D48-B440-98F337CBBE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13C3-9720-9A4F-9CCE-50E93A1DD3C2}" type="datetimeFigureOut">
              <a:rPr lang="en-US" smtClean="0"/>
              <a:t>9/22/12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77F5-6AD7-9D48-B440-98F337CBBE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13C3-9720-9A4F-9CCE-50E93A1DD3C2}" type="datetimeFigureOut">
              <a:rPr lang="en-US" smtClean="0"/>
              <a:t>9/22/12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77F5-6AD7-9D48-B440-98F337CBBE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13C3-9720-9A4F-9CCE-50E93A1DD3C2}" type="datetimeFigureOut">
              <a:rPr lang="en-US" smtClean="0"/>
              <a:t>9/22/12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77F5-6AD7-9D48-B440-98F337CBBE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BB13C3-9720-9A4F-9CCE-50E93A1DD3C2}" type="datetimeFigureOut">
              <a:rPr lang="en-US" smtClean="0"/>
              <a:t>9/22/12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6F77F5-6AD7-9D48-B440-98F337CBBE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tetech.com/products/contact-sports/impact-sensing-mouthguard/" TargetMode="External"/><Relationship Id="rId4" Type="http://schemas.openxmlformats.org/officeDocument/2006/relationships/hyperlink" Target="http://www.rawlingsgear.com/football/football-helmets/impulsea.html" TargetMode="External"/><Relationship Id="rId10" Type="http://schemas.openxmlformats.org/officeDocument/2006/relationships/hyperlink" Target="http://www.welltemperedmusician.com/index.php?q=sitting-pretty.html" TargetMode="External"/><Relationship Id="rId5" Type="http://schemas.openxmlformats.org/officeDocument/2006/relationships/hyperlink" Target="http://www.umm.edu/imagepages/17143.htm" TargetMode="External"/><Relationship Id="rId7" Type="http://schemas.openxmlformats.org/officeDocument/2006/relationships/hyperlink" Target="http://www.youtube.com/watch?v=BfCrGLcFL9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ihs.org/ratings/head_restraint_info.html" TargetMode="External"/><Relationship Id="rId9" Type="http://schemas.openxmlformats.org/officeDocument/2006/relationships/hyperlink" Target="http://www.freepatentsonline.com/6826509.pdf" TargetMode="External"/><Relationship Id="rId3" Type="http://schemas.openxmlformats.org/officeDocument/2006/relationships/hyperlink" Target="ftp://ftp.rta.nato.int/PubFullText/RTO/EN/RTO-EN-HFM-113/EN-HFM-113-06.pdf" TargetMode="External"/><Relationship Id="rId6" Type="http://schemas.openxmlformats.org/officeDocument/2006/relationships/hyperlink" Target="http://medgadget.com/2007/12/impact_sensing_football_helmets_from_riddell.html" TargetMode="Externa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7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6" Type="http://schemas.openxmlformats.org/officeDocument/2006/relationships/oleObject" Target="../embeddings/Microsoft_Equation3.bin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5.bin"/><Relationship Id="rId4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5" Type="http://schemas.openxmlformats.org/officeDocument/2006/relationships/oleObject" Target="../embeddings/Microsoft_Equation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Rawlings Football Helmet Accelerometer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Seth Bensussen, Naomi </a:t>
            </a:r>
            <a:r>
              <a:rPr lang="en-US" sz="3200" dirty="0" err="1" smtClean="0"/>
              <a:t>Ebstein</a:t>
            </a:r>
            <a:r>
              <a:rPr lang="en-US" sz="3200" dirty="0" smtClean="0"/>
              <a:t>, Amanda </a:t>
            </a:r>
            <a:r>
              <a:rPr lang="en-US" sz="3200" dirty="0" err="1" smtClean="0"/>
              <a:t>Pavlicek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Design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7662864" cy="3830521"/>
          </a:xfrm>
        </p:spPr>
        <p:txBody>
          <a:bodyPr>
            <a:normAutofit fontScale="92500" lnSpcReduction="20000"/>
          </a:bodyPr>
          <a:lstStyle/>
          <a:p>
            <a:pPr>
              <a:buClrTx/>
            </a:pPr>
            <a:r>
              <a:rPr lang="en-US" dirty="0" smtClean="0"/>
              <a:t>Find a position for the accelerometer system in the helmet (this week)</a:t>
            </a:r>
          </a:p>
          <a:p>
            <a:pPr>
              <a:buClrTx/>
            </a:pPr>
            <a:r>
              <a:rPr lang="en-US" dirty="0" smtClean="0"/>
              <a:t>Perform initial helmet safety testing (October 1)</a:t>
            </a:r>
          </a:p>
          <a:p>
            <a:pPr>
              <a:buClrTx/>
            </a:pPr>
            <a:r>
              <a:rPr lang="en-US" dirty="0" smtClean="0"/>
              <a:t>Compare accelerometer data to head center of gravity data</a:t>
            </a:r>
          </a:p>
          <a:p>
            <a:pPr>
              <a:buClrTx/>
            </a:pPr>
            <a:r>
              <a:rPr lang="en-US" dirty="0" smtClean="0"/>
              <a:t>Determine if strong relationship between the two</a:t>
            </a:r>
          </a:p>
          <a:p>
            <a:pPr>
              <a:buClrTx/>
            </a:pPr>
            <a:r>
              <a:rPr lang="en-US" dirty="0" smtClean="0"/>
              <a:t>Develop a </a:t>
            </a:r>
            <a:r>
              <a:rPr lang="en-US" dirty="0" err="1" smtClean="0"/>
              <a:t>trendline</a:t>
            </a:r>
            <a:r>
              <a:rPr lang="en-US" dirty="0" smtClean="0"/>
              <a:t> between the readings</a:t>
            </a:r>
          </a:p>
          <a:p>
            <a:pPr>
              <a:buClrTx/>
            </a:pPr>
            <a:r>
              <a:rPr lang="en-US" dirty="0" smtClean="0"/>
              <a:t>Perform tests over and over to validate data and relationship</a:t>
            </a:r>
          </a:p>
          <a:p>
            <a:pPr>
              <a:buClrTx/>
            </a:pPr>
            <a:r>
              <a:rPr lang="en-US" dirty="0" smtClean="0"/>
              <a:t>Normalize data to the head center of gravity using an algorithm (November 1)</a:t>
            </a:r>
          </a:p>
          <a:p>
            <a:pPr>
              <a:buClrTx/>
            </a:pPr>
            <a:endParaRPr lang="en-US" dirty="0" smtClean="0"/>
          </a:p>
          <a:p>
            <a:pPr>
              <a:buClrTx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Organization of Team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/>
              <a:t>Seth: Background Information, Head Center of Gravity, Existing Technologies, Presentation 1</a:t>
            </a:r>
          </a:p>
          <a:p>
            <a:pPr>
              <a:buClrTx/>
            </a:pPr>
            <a:r>
              <a:rPr lang="en-US" dirty="0" smtClean="0"/>
              <a:t>Amanda: Patents, Safety Tests, Existing Technologies, Acceleration Equations, Presentation 2</a:t>
            </a:r>
          </a:p>
          <a:p>
            <a:pPr>
              <a:buClrTx/>
            </a:pPr>
            <a:r>
              <a:rPr lang="en-US" dirty="0" smtClean="0"/>
              <a:t>Naomi: Background Information, Safety Tests, Existing Technologies, Presentation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7662864" cy="3695814"/>
          </a:xfrm>
        </p:spPr>
        <p:txBody>
          <a:bodyPr>
            <a:normAutofit fontScale="47500" lnSpcReduction="20000"/>
          </a:bodyPr>
          <a:lstStyle/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accent3"/>
                </a:solidFill>
                <a:hlinkClick r:id="rId2"/>
              </a:rPr>
              <a:t>http://iihs.org/ratings/head_restraint_info.html</a:t>
            </a:r>
            <a:endParaRPr lang="en-US" dirty="0" smtClean="0">
              <a:solidFill>
                <a:schemeClr val="accent3"/>
              </a:solidFill>
            </a:endParaRP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accent3"/>
                </a:solidFill>
                <a:hlinkClick r:id="rId3" action="ppaction://hlinkfile"/>
              </a:rPr>
              <a:t>ftp://ftp.rta.nato.int/PubFullText/RTO/EN/RTO-EN-HFM-113/EN-HFM-113-06.pdf</a:t>
            </a:r>
            <a:endParaRPr lang="en-US" dirty="0" smtClean="0">
              <a:solidFill>
                <a:schemeClr val="accent3"/>
              </a:solidFill>
            </a:endParaRP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accent3"/>
                </a:solidFill>
                <a:hlinkClick r:id="rId4"/>
              </a:rPr>
              <a:t>http://www.rawlingsgear.com/football/football-helmets/impulsea.html</a:t>
            </a:r>
            <a:endParaRPr lang="en-US" dirty="0" smtClean="0">
              <a:solidFill>
                <a:schemeClr val="accent3"/>
              </a:solidFill>
            </a:endParaRP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accent3"/>
                </a:solidFill>
                <a:hlinkClick r:id="rId5"/>
              </a:rPr>
              <a:t>http://www.umm.edu/imagepages/17143.</a:t>
            </a:r>
            <a:r>
              <a:rPr lang="en-US" dirty="0" smtClean="0">
                <a:solidFill>
                  <a:schemeClr val="accent3"/>
                </a:solidFill>
                <a:hlinkClick r:id="rId5"/>
              </a:rPr>
              <a:t>htm</a:t>
            </a:r>
            <a:endParaRPr lang="en-US" dirty="0" smtClean="0">
              <a:solidFill>
                <a:schemeClr val="accent3"/>
              </a:solidFill>
            </a:endParaRP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accent3"/>
                </a:solidFill>
                <a:hlinkClick r:id="rId6"/>
              </a:rPr>
              <a:t>http://medgadget.com/2007/12/impact_sensing_football_helmets_from_riddell.</a:t>
            </a:r>
            <a:r>
              <a:rPr lang="en-US" dirty="0" smtClean="0">
                <a:solidFill>
                  <a:schemeClr val="accent3"/>
                </a:solidFill>
                <a:hlinkClick r:id="rId6"/>
              </a:rPr>
              <a:t>html</a:t>
            </a:r>
            <a:endParaRPr lang="en-US" dirty="0" smtClean="0">
              <a:solidFill>
                <a:schemeClr val="accent3"/>
              </a:solidFill>
            </a:endParaRP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accent3"/>
                </a:solidFill>
                <a:hlinkClick r:id="rId7"/>
              </a:rPr>
              <a:t>http://www.youtube.com/watch?v=</a:t>
            </a:r>
            <a:r>
              <a:rPr lang="en-US" dirty="0" smtClean="0">
                <a:solidFill>
                  <a:schemeClr val="accent3"/>
                </a:solidFill>
                <a:hlinkClick r:id="rId7"/>
              </a:rPr>
              <a:t>BfCrGLcFL94</a:t>
            </a:r>
            <a:endParaRPr lang="en-US" dirty="0" smtClean="0">
              <a:solidFill>
                <a:schemeClr val="accent3"/>
              </a:solidFill>
            </a:endParaRP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accent3"/>
                </a:solidFill>
                <a:hlinkClick r:id="rId8"/>
              </a:rPr>
              <a:t>http://www.bitetech.com/products/contact-sports/impact-sensing-mouthguard</a:t>
            </a:r>
            <a:r>
              <a:rPr lang="en-US" dirty="0" smtClean="0">
                <a:solidFill>
                  <a:schemeClr val="accent3"/>
                </a:solidFill>
                <a:hlinkClick r:id="rId8"/>
              </a:rPr>
              <a:t>/</a:t>
            </a:r>
            <a:endParaRPr lang="en-US" dirty="0" smtClean="0">
              <a:solidFill>
                <a:schemeClr val="accent3"/>
              </a:solidFill>
            </a:endParaRP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accent3"/>
                </a:solidFill>
                <a:hlinkClick r:id="rId9"/>
              </a:rPr>
              <a:t>http://www.freepatentsonline.com/6826509.</a:t>
            </a:r>
            <a:r>
              <a:rPr lang="en-US" dirty="0" smtClean="0">
                <a:solidFill>
                  <a:schemeClr val="accent3"/>
                </a:solidFill>
                <a:hlinkClick r:id="rId9"/>
              </a:rPr>
              <a:t>pdf</a:t>
            </a:r>
            <a:endParaRPr lang="en-US" dirty="0" smtClean="0">
              <a:solidFill>
                <a:schemeClr val="accent3"/>
              </a:solidFill>
            </a:endParaRP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accent3"/>
                </a:solidFill>
                <a:hlinkClick r:id="rId10"/>
              </a:rPr>
              <a:t>http://www.welltemperedmusician.com/index.php?q=sitting-pretty.</a:t>
            </a:r>
            <a:r>
              <a:rPr lang="en-US" dirty="0" smtClean="0">
                <a:solidFill>
                  <a:schemeClr val="accent3"/>
                </a:solidFill>
                <a:hlinkClick r:id="rId10"/>
              </a:rPr>
              <a:t>html</a:t>
            </a:r>
            <a:endParaRPr lang="en-US" dirty="0" smtClean="0">
              <a:solidFill>
                <a:schemeClr val="accent3"/>
              </a:solidFill>
            </a:endParaRPr>
          </a:p>
          <a:p>
            <a:pPr>
              <a:buClr>
                <a:schemeClr val="tx2"/>
              </a:buClr>
            </a:pPr>
            <a:r>
              <a:rPr lang="en-US" u="sng" dirty="0" smtClean="0">
                <a:solidFill>
                  <a:schemeClr val="accent3"/>
                </a:solidFill>
              </a:rPr>
              <a:t>http://www.sbes.vt.edu/pdf/STARMethdology2012.</a:t>
            </a:r>
            <a:r>
              <a:rPr lang="en-US" u="sng" dirty="0" smtClean="0">
                <a:solidFill>
                  <a:schemeClr val="accent3"/>
                </a:solidFill>
              </a:rPr>
              <a:t>pdf</a:t>
            </a:r>
          </a:p>
          <a:p>
            <a:pPr>
              <a:buClrTx/>
            </a:pPr>
            <a:endParaRPr lang="en-US" dirty="0" smtClean="0">
              <a:solidFill>
                <a:schemeClr val="accent3"/>
              </a:solidFill>
            </a:endParaRPr>
          </a:p>
          <a:p>
            <a:pPr>
              <a:buClrTx/>
            </a:pPr>
            <a:endParaRPr lang="en-US" dirty="0" smtClean="0">
              <a:solidFill>
                <a:schemeClr val="accent3"/>
              </a:solidFill>
            </a:endParaRPr>
          </a:p>
          <a:p>
            <a:pPr>
              <a:buClrTx/>
            </a:pPr>
            <a:endParaRPr lang="en-US" dirty="0" smtClean="0">
              <a:solidFill>
                <a:schemeClr val="accent3"/>
              </a:solidFill>
            </a:endParaRPr>
          </a:p>
          <a:p>
            <a:pPr>
              <a:buClrTx/>
            </a:pPr>
            <a:endParaRPr lang="en-US" dirty="0" smtClean="0">
              <a:solidFill>
                <a:schemeClr val="accent3"/>
              </a:solidFill>
            </a:endParaRPr>
          </a:p>
          <a:p>
            <a:pPr>
              <a:buClrTx/>
            </a:pPr>
            <a:endParaRPr lang="en-US" dirty="0" smtClean="0">
              <a:solidFill>
                <a:schemeClr val="accent3"/>
              </a:solidFill>
            </a:endParaRPr>
          </a:p>
          <a:p>
            <a:pPr>
              <a:buClrTx/>
            </a:pPr>
            <a:endParaRPr lang="en-US" dirty="0" smtClean="0">
              <a:solidFill>
                <a:schemeClr val="accent3"/>
              </a:solidFill>
            </a:endParaRPr>
          </a:p>
          <a:p>
            <a:pPr>
              <a:buClrTx/>
            </a:pPr>
            <a:endParaRPr lang="en-US" dirty="0" smtClean="0">
              <a:solidFill>
                <a:schemeClr val="accent3"/>
              </a:solidFill>
            </a:endParaRPr>
          </a:p>
          <a:p>
            <a:pPr>
              <a:buClrTx/>
            </a:pPr>
            <a:endParaRPr lang="en-US" dirty="0" smtClean="0">
              <a:solidFill>
                <a:schemeClr val="accent3"/>
              </a:solidFill>
            </a:endParaRPr>
          </a:p>
          <a:p>
            <a:pPr>
              <a:buClrTx/>
            </a:pPr>
            <a:endParaRPr lang="en-US" dirty="0" smtClean="0">
              <a:solidFill>
                <a:schemeClr val="accent3"/>
              </a:solidFill>
            </a:endParaRPr>
          </a:p>
          <a:p>
            <a:pPr>
              <a:buClrTx/>
            </a:pPr>
            <a:endParaRPr lang="en-US" dirty="0" smtClean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385215"/>
            <a:ext cx="8404225" cy="3638082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 smtClean="0"/>
              <a:t>Brain injuries occur in ~1.5 million people in the US each year</a:t>
            </a:r>
          </a:p>
          <a:p>
            <a:pPr>
              <a:buClrTx/>
            </a:pPr>
            <a:r>
              <a:rPr lang="en-US" dirty="0" smtClean="0"/>
              <a:t>300,000 of these are sports related CONCUSSIONS</a:t>
            </a:r>
          </a:p>
          <a:p>
            <a:pPr>
              <a:buClrTx/>
            </a:pPr>
            <a:r>
              <a:rPr lang="en-US" dirty="0" smtClean="0"/>
              <a:t>NFL in 2011, 266 players out of 1,696 suffered CONCUSSIONS (~15%)</a:t>
            </a:r>
            <a:endParaRPr lang="en-US" dirty="0" smtClean="0"/>
          </a:p>
          <a:p>
            <a:pPr>
              <a:buClrTx/>
            </a:pPr>
            <a:r>
              <a:rPr lang="en-US" dirty="0" smtClean="0"/>
              <a:t>Over 2000 ex-football players file lawsuit against NFL</a:t>
            </a:r>
          </a:p>
          <a:p>
            <a:pPr>
              <a:buClrTx/>
            </a:pPr>
            <a:endParaRPr lang="en-US" dirty="0" smtClean="0"/>
          </a:p>
          <a:p>
            <a:pPr>
              <a:buClrTx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776" y="5021643"/>
            <a:ext cx="3408394" cy="1696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444" y="5256538"/>
            <a:ext cx="1897585" cy="1456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Helmet Accelerometer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75" y="2665119"/>
            <a:ext cx="7508923" cy="385852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 smtClean="0"/>
              <a:t>Place accelerometer system into helmet</a:t>
            </a:r>
          </a:p>
          <a:p>
            <a:pPr>
              <a:buClrTx/>
            </a:pPr>
            <a:r>
              <a:rPr lang="en-US" dirty="0" smtClean="0"/>
              <a:t>Measure </a:t>
            </a:r>
            <a:r>
              <a:rPr lang="en-US" dirty="0"/>
              <a:t>G</a:t>
            </a:r>
            <a:r>
              <a:rPr lang="en-US" dirty="0" smtClean="0"/>
              <a:t>-force of the center of gravity of the head</a:t>
            </a:r>
          </a:p>
          <a:p>
            <a:pPr>
              <a:buClrTx/>
            </a:pPr>
            <a:r>
              <a:rPr lang="en-US" dirty="0" smtClean="0"/>
              <a:t>Initial step in identifying concussive impacts</a:t>
            </a:r>
          </a:p>
          <a:p>
            <a:pPr>
              <a:buClrTx/>
            </a:pPr>
            <a:r>
              <a:rPr lang="en-US" dirty="0" smtClean="0"/>
              <a:t>Ability to collect data throughout the season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Quantification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39775" y="2561431"/>
          <a:ext cx="2771775" cy="1735138"/>
        </p:xfrm>
        <a:graphic>
          <a:graphicData uri="http://schemas.openxmlformats.org/presentationml/2006/ole">
            <p:oleObj spid="_x0000_s1026" name="Equation" r:id="rId4" imgW="1054100" imgH="6604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39775" y="4708525"/>
          <a:ext cx="3514725" cy="420687"/>
        </p:xfrm>
        <a:graphic>
          <a:graphicData uri="http://schemas.openxmlformats.org/presentationml/2006/ole">
            <p:oleObj spid="_x0000_s1027" name="Equation" r:id="rId5" imgW="1485900" imgH="17780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64306" y="5602288"/>
          <a:ext cx="8815388" cy="869950"/>
        </p:xfrm>
        <a:graphic>
          <a:graphicData uri="http://schemas.openxmlformats.org/presentationml/2006/ole">
            <p:oleObj spid="_x0000_s1028" name="Equation" r:id="rId6" imgW="3733800" imgH="368300" progId="Equation.3">
              <p:embed/>
            </p:oleObj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7998" y="2270764"/>
            <a:ext cx="2747381" cy="3158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/>
              <a:t>Helmet Impact Telemetry (HIT) system</a:t>
            </a:r>
          </a:p>
          <a:p>
            <a:pPr>
              <a:buClrTx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950" y="2290006"/>
            <a:ext cx="2701529" cy="334089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95920" y="4195133"/>
          <a:ext cx="4519542" cy="461851"/>
        </p:xfrm>
        <a:graphic>
          <a:graphicData uri="http://schemas.openxmlformats.org/presentationml/2006/ole">
            <p:oleObj spid="_x0000_s10242" name="Equation" r:id="rId5" imgW="1739900" imgH="1778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95920" y="5215060"/>
          <a:ext cx="1199728" cy="1159737"/>
        </p:xfrm>
        <a:graphic>
          <a:graphicData uri="http://schemas.openxmlformats.org/presentationml/2006/ole">
            <p:oleObj spid="_x0000_s10243" name="Equation" r:id="rId6" imgW="381000" imgH="368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/>
              <a:t>Impact Intelligence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280" y="3222308"/>
            <a:ext cx="2794000" cy="328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/>
              <a:t>Retrofit a large Rawlings Impulse helmet with an accelerometer system</a:t>
            </a:r>
          </a:p>
          <a:p>
            <a:pPr>
              <a:buClrTx/>
            </a:pPr>
            <a:r>
              <a:rPr lang="en-US" dirty="0" smtClean="0"/>
              <a:t>Compete with existing helmet accelerometer systems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331" y="4112508"/>
            <a:ext cx="2595595" cy="2595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585" y="4111613"/>
            <a:ext cx="2617313" cy="2617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Scope/Design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Tx/>
            </a:pPr>
            <a:r>
              <a:rPr lang="en-US" dirty="0" smtClean="0"/>
              <a:t>Position the accelerometer system into the helmet padding</a:t>
            </a:r>
          </a:p>
          <a:p>
            <a:pPr>
              <a:buClrTx/>
            </a:pPr>
            <a:r>
              <a:rPr lang="en-US" dirty="0" smtClean="0"/>
              <a:t>Test helmet with accelerometer system to ensure performance and safety are not compromised</a:t>
            </a:r>
          </a:p>
          <a:p>
            <a:pPr>
              <a:buClrTx/>
            </a:pPr>
            <a:endParaRPr lang="en-US" dirty="0" smtClean="0"/>
          </a:p>
          <a:p>
            <a:pPr>
              <a:buClrTx/>
              <a:buNone/>
            </a:pPr>
            <a:endParaRPr lang="en-US" dirty="0" smtClean="0"/>
          </a:p>
          <a:p>
            <a:pPr>
              <a:buClrTx/>
            </a:pPr>
            <a:r>
              <a:rPr lang="en-US" dirty="0" smtClean="0"/>
              <a:t>Use data from tests to develop an algorithm to normalize accelerometer readings to the center of gravity of the head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244" y="4167753"/>
            <a:ext cx="4569545" cy="1041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Ideas Based on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/>
              <a:t>Place accelerometer in line with center of gravity of the head in one direction</a:t>
            </a:r>
          </a:p>
          <a:p>
            <a:pPr lvl="1">
              <a:buClrTx/>
            </a:pPr>
            <a:r>
              <a:rPr lang="en-US" dirty="0" smtClean="0"/>
              <a:t>CG of average male head ~3.5 inches below top</a:t>
            </a:r>
          </a:p>
          <a:p>
            <a:pPr>
              <a:buClrTx/>
            </a:pPr>
            <a:r>
              <a:rPr lang="en-US" dirty="0" smtClean="0"/>
              <a:t>Keep accelerometer as close to head as possible</a:t>
            </a:r>
          </a:p>
          <a:p>
            <a:pPr>
              <a:buClrTx/>
            </a:pPr>
            <a:r>
              <a:rPr lang="en-US" dirty="0" smtClean="0"/>
              <a:t>Normalizing algorithm more important than actual position of accelerometer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6472181" y="6036469"/>
            <a:ext cx="1395061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222785" y="5516334"/>
            <a:ext cx="1875147" cy="106397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6224377" y="5538455"/>
            <a:ext cx="1873555" cy="104185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77468" y="5550202"/>
            <a:ext cx="28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000973" y="5555389"/>
            <a:ext cx="22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207013" y="5215289"/>
            <a:ext cx="24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1848</TotalTime>
  <Words>1043</Words>
  <Application>Microsoft Macintosh PowerPoint</Application>
  <PresentationFormat>On-screen Show (4:3)</PresentationFormat>
  <Paragraphs>101</Paragraphs>
  <Slides>12</Slides>
  <Notes>8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Genesis</vt:lpstr>
      <vt:lpstr>Microsoft Equation</vt:lpstr>
      <vt:lpstr>Rawlings Football Helmet Accelerometer System</vt:lpstr>
      <vt:lpstr>Main Issue</vt:lpstr>
      <vt:lpstr>Helmet Accelerometer System</vt:lpstr>
      <vt:lpstr>Quantification</vt:lpstr>
      <vt:lpstr>Existing Systems</vt:lpstr>
      <vt:lpstr>Existing Systems</vt:lpstr>
      <vt:lpstr>Project Goals</vt:lpstr>
      <vt:lpstr>Project Scope/Design Requirements</vt:lpstr>
      <vt:lpstr>Ideas Based on Research</vt:lpstr>
      <vt:lpstr>Preliminary Design Schedule</vt:lpstr>
      <vt:lpstr>Current Organization of Team Responsibilities</vt:lpstr>
      <vt:lpstr>References</vt:lpstr>
    </vt:vector>
  </TitlesOfParts>
  <Company>Washington University in St. Louis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Rawlings Football Helmet Accelerometer System</dc:title>
  <dc:creator>Seth Bensussen</dc:creator>
  <cp:lastModifiedBy>Seth Bensussen</cp:lastModifiedBy>
  <cp:revision>27</cp:revision>
  <dcterms:created xsi:type="dcterms:W3CDTF">2012-09-22T21:43:49Z</dcterms:created>
  <dcterms:modified xsi:type="dcterms:W3CDTF">2012-09-24T04:32:46Z</dcterms:modified>
</cp:coreProperties>
</file>